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6" r:id="rId2"/>
    <p:sldId id="261" r:id="rId3"/>
    <p:sldId id="260" r:id="rId4"/>
    <p:sldId id="319" r:id="rId5"/>
    <p:sldId id="263" r:id="rId6"/>
    <p:sldId id="295" r:id="rId7"/>
    <p:sldId id="316" r:id="rId8"/>
    <p:sldId id="318" r:id="rId9"/>
    <p:sldId id="270" r:id="rId10"/>
    <p:sldId id="292" r:id="rId11"/>
    <p:sldId id="293" r:id="rId12"/>
    <p:sldId id="271" r:id="rId13"/>
    <p:sldId id="300" r:id="rId14"/>
    <p:sldId id="320" r:id="rId15"/>
    <p:sldId id="275" r:id="rId16"/>
    <p:sldId id="326" r:id="rId17"/>
    <p:sldId id="323" r:id="rId18"/>
    <p:sldId id="302" r:id="rId19"/>
    <p:sldId id="309" r:id="rId20"/>
    <p:sldId id="312" r:id="rId21"/>
    <p:sldId id="324" r:id="rId22"/>
    <p:sldId id="327" r:id="rId23"/>
    <p:sldId id="274" r:id="rId24"/>
    <p:sldId id="328" r:id="rId25"/>
    <p:sldId id="321" r:id="rId26"/>
    <p:sldId id="294" r:id="rId27"/>
    <p:sldId id="285" r:id="rId28"/>
    <p:sldId id="286" r:id="rId29"/>
    <p:sldId id="284" r:id="rId30"/>
    <p:sldId id="297" r:id="rId31"/>
    <p:sldId id="287" r:id="rId32"/>
    <p:sldId id="296" r:id="rId33"/>
    <p:sldId id="288" r:id="rId34"/>
    <p:sldId id="290" r:id="rId3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>
          <p15:clr>
            <a:srgbClr val="A4A3A4"/>
          </p15:clr>
        </p15:guide>
        <p15:guide id="2" orient="horz" pos="3648">
          <p15:clr>
            <a:srgbClr val="A4A3A4"/>
          </p15:clr>
        </p15:guide>
        <p15:guide id="3" orient="horz" pos="2496">
          <p15:clr>
            <a:srgbClr val="A4A3A4"/>
          </p15:clr>
        </p15:guide>
        <p15:guide id="4" orient="horz" pos="2928">
          <p15:clr>
            <a:srgbClr val="A4A3A4"/>
          </p15:clr>
        </p15:guide>
        <p15:guide id="5" pos="768">
          <p15:clr>
            <a:srgbClr val="A4A3A4"/>
          </p15:clr>
        </p15:guide>
        <p15:guide id="6" pos="5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-Daniel Scherer (Europe)" initials="MS(" lastIdx="2" clrIdx="0">
    <p:extLst>
      <p:ext uri="{19B8F6BF-5375-455C-9EA6-DF929625EA0E}">
        <p15:presenceInfo xmlns:p15="http://schemas.microsoft.com/office/powerpoint/2012/main" userId="S::marc-daniel.scherer@dimensiondata.com::28c4c0aa-c34c-4b48-bdda-6c47440543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3" autoAdjust="0"/>
    <p:restoredTop sz="90929" autoAdjust="0"/>
  </p:normalViewPr>
  <p:slideViewPr>
    <p:cSldViewPr>
      <p:cViewPr varScale="1">
        <p:scale>
          <a:sx n="65" d="100"/>
          <a:sy n="65" d="100"/>
        </p:scale>
        <p:origin x="1656" y="78"/>
      </p:cViewPr>
      <p:guideLst>
        <p:guide orient="horz" pos="1344"/>
        <p:guide orient="horz" pos="3648"/>
        <p:guide orient="horz" pos="2496"/>
        <p:guide orient="horz" pos="2928"/>
        <p:guide pos="768"/>
        <p:guide pos="532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arc-danielscherer\Studium\02%20Semester\3.%20Semester\Datenkommunikation\Praktikum\Datenkommunikation\Aufgabe%203\UDP\UDP_benchmarking_cs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arc-danielscherer\Studium\02%20Semester\3.%20Semester\Datenkommunikation\Praktikum\Datenkommunikation\Aufgabe%203\TCP\TCP_benchmarking_csv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02128980985229E-2"/>
          <c:y val="3.4729231323032066E-2"/>
          <c:w val="0.9130804804331234"/>
          <c:h val="0.76800873476214571"/>
        </c:manualLayout>
      </c:layout>
      <c:scatterChart>
        <c:scatterStyle val="smoothMarker"/>
        <c:varyColors val="0"/>
        <c:ser>
          <c:idx val="0"/>
          <c:order val="0"/>
          <c:tx>
            <c:v>Median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0B0F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Lit>
              <c:formatCode>General</c:formatCode>
              <c:ptCount val="5"/>
              <c:pt idx="0">
                <c:v>10</c:v>
              </c:pt>
              <c:pt idx="1">
                <c:v>20</c:v>
              </c:pt>
              <c:pt idx="2">
                <c:v>30</c:v>
              </c:pt>
              <c:pt idx="3">
                <c:v>40</c:v>
              </c:pt>
              <c:pt idx="4">
                <c:v>50</c:v>
              </c:pt>
            </c:numLit>
          </c:xVal>
          <c:yVal>
            <c:numRef>
              <c:f>(Sheet1!$G$7,Sheet1!$G$13,Sheet1!$G$19,Sheet1!$G$25,Sheet1!$G$31)</c:f>
              <c:numCache>
                <c:formatCode>0.00</c:formatCode>
                <c:ptCount val="5"/>
                <c:pt idx="0">
                  <c:v>4.4120000000000008</c:v>
                </c:pt>
                <c:pt idx="1">
                  <c:v>5.6440000000000001</c:v>
                </c:pt>
                <c:pt idx="2">
                  <c:v>5.952</c:v>
                </c:pt>
                <c:pt idx="3">
                  <c:v>7.6059999999999999</c:v>
                </c:pt>
                <c:pt idx="4">
                  <c:v>10.15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B28-AC4E-8A1E-F04E67F382DD}"/>
            </c:ext>
          </c:extLst>
        </c:ser>
        <c:ser>
          <c:idx val="1"/>
          <c:order val="1"/>
          <c:tx>
            <c:v>RTT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Lit>
              <c:formatCode>General</c:formatCode>
              <c:ptCount val="5"/>
              <c:pt idx="0">
                <c:v>10</c:v>
              </c:pt>
              <c:pt idx="1">
                <c:v>20</c:v>
              </c:pt>
              <c:pt idx="2">
                <c:v>30</c:v>
              </c:pt>
              <c:pt idx="3">
                <c:v>40</c:v>
              </c:pt>
              <c:pt idx="4">
                <c:v>50</c:v>
              </c:pt>
            </c:numLit>
          </c:xVal>
          <c:yVal>
            <c:numRef>
              <c:f>(Sheet1!$N$7,Sheet1!$N$13,Sheet1!$N$19,Sheet1!$N$25,Sheet1!$N$31)</c:f>
              <c:numCache>
                <c:formatCode>0.00</c:formatCode>
                <c:ptCount val="5"/>
                <c:pt idx="0">
                  <c:v>5.6979999999999986</c:v>
                </c:pt>
                <c:pt idx="1">
                  <c:v>8.5759999999999987</c:v>
                </c:pt>
                <c:pt idx="2">
                  <c:v>10.593999999999999</c:v>
                </c:pt>
                <c:pt idx="3">
                  <c:v>15.112</c:v>
                </c:pt>
                <c:pt idx="4">
                  <c:v>22.236000000000001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B28-AC4E-8A1E-F04E67F38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9135072"/>
        <c:axId val="1019112000"/>
      </c:scatterChart>
      <c:valAx>
        <c:axId val="101913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Anzahl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9112000"/>
        <c:crosses val="autoZero"/>
        <c:crossBetween val="midCat"/>
      </c:valAx>
      <c:valAx>
        <c:axId val="1019112000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Zeit in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913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9012834651071906"/>
          <c:w val="0.99938702967924642"/>
          <c:h val="9.72358813369038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228141071018379E-2"/>
          <c:y val="3.7292893634901236E-2"/>
          <c:w val="0.89839166756519828"/>
          <c:h val="0.78954955128013926"/>
        </c:manualLayout>
      </c:layout>
      <c:scatterChart>
        <c:scatterStyle val="smoothMarker"/>
        <c:varyColors val="0"/>
        <c:ser>
          <c:idx val="0"/>
          <c:order val="0"/>
          <c:tx>
            <c:v>Median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0B0F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Lit>
              <c:formatCode>General</c:formatCode>
              <c:ptCount val="5"/>
              <c:pt idx="0">
                <c:v>10</c:v>
              </c:pt>
              <c:pt idx="1">
                <c:v>20</c:v>
              </c:pt>
              <c:pt idx="2">
                <c:v>30</c:v>
              </c:pt>
              <c:pt idx="3">
                <c:v>40</c:v>
              </c:pt>
              <c:pt idx="4">
                <c:v>50</c:v>
              </c:pt>
            </c:numLit>
          </c:xVal>
          <c:yVal>
            <c:numRef>
              <c:f>(Sheet1!$G$7,Sheet1!$G$13,Sheet1!$G$19,Sheet1!$G$25,Sheet1!$G$31)</c:f>
              <c:numCache>
                <c:formatCode>0.00</c:formatCode>
                <c:ptCount val="5"/>
                <c:pt idx="0">
                  <c:v>3.9579999999999997</c:v>
                </c:pt>
                <c:pt idx="1">
                  <c:v>4.702</c:v>
                </c:pt>
                <c:pt idx="2">
                  <c:v>7.1219999999999999</c:v>
                </c:pt>
                <c:pt idx="3">
                  <c:v>9.1440000000000001</c:v>
                </c:pt>
                <c:pt idx="4">
                  <c:v>14.215999999999999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9A1-2D4A-A84E-5919201F738D}"/>
            </c:ext>
          </c:extLst>
        </c:ser>
        <c:ser>
          <c:idx val="1"/>
          <c:order val="1"/>
          <c:tx>
            <c:v>RTT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Lit>
              <c:formatCode>General</c:formatCode>
              <c:ptCount val="5"/>
              <c:pt idx="0">
                <c:v>10</c:v>
              </c:pt>
              <c:pt idx="1">
                <c:v>20</c:v>
              </c:pt>
              <c:pt idx="2">
                <c:v>30</c:v>
              </c:pt>
              <c:pt idx="3">
                <c:v>40</c:v>
              </c:pt>
              <c:pt idx="4">
                <c:v>50</c:v>
              </c:pt>
            </c:numLit>
          </c:xVal>
          <c:yVal>
            <c:numRef>
              <c:f>(Sheet1!$N$7,Sheet1!$N$13,Sheet1!$N$19,Sheet1!$N$25,Sheet1!$N$31)</c:f>
              <c:numCache>
                <c:formatCode>0.00</c:formatCode>
                <c:ptCount val="5"/>
                <c:pt idx="0">
                  <c:v>5.0540000000000003</c:v>
                </c:pt>
                <c:pt idx="1">
                  <c:v>7.58</c:v>
                </c:pt>
                <c:pt idx="2">
                  <c:v>12.731999999999999</c:v>
                </c:pt>
                <c:pt idx="3">
                  <c:v>16.032000000000004</c:v>
                </c:pt>
                <c:pt idx="4">
                  <c:v>23.663999999999998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9A1-2D4A-A84E-5919201F7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9135072"/>
        <c:axId val="1019112000"/>
      </c:scatterChart>
      <c:valAx>
        <c:axId val="101913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Anzahl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9112000"/>
        <c:crosses val="autoZero"/>
        <c:crossBetween val="midCat"/>
      </c:valAx>
      <c:valAx>
        <c:axId val="1019112000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Zeit in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913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87347671743518862"/>
          <c:w val="1"/>
          <c:h val="0.12652328256481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DC20-A5E1-4A46-B8D1-C029FCE524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BCD813B-52FB-664C-A7C1-8BF057C71FC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EE22DBFA-B369-C142-BF91-B01CDA05306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B42BE744-3C90-F840-B812-0C822ACD15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43D5EF72-37B7-AA4B-82AC-D384B2860E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DE595FF1-0F30-594F-A991-54B2E38326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65977CB-75A8-5243-9A1C-945208C6365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977CB-75A8-5243-9A1C-945208C63653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4040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Wireshark Datei öffnen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Login: (</a:t>
            </a:r>
            <a:r>
              <a:rPr lang="de-DE" dirty="0" err="1"/>
              <a:t>frame.number</a:t>
            </a:r>
            <a:r>
              <a:rPr lang="de-DE" dirty="0"/>
              <a:t>==939) || (</a:t>
            </a:r>
            <a:r>
              <a:rPr lang="de-DE" dirty="0" err="1"/>
              <a:t>frame.number</a:t>
            </a:r>
            <a:r>
              <a:rPr lang="de-DE" dirty="0"/>
              <a:t>==981) || (</a:t>
            </a:r>
            <a:r>
              <a:rPr lang="de-DE" dirty="0" err="1"/>
              <a:t>frame.number</a:t>
            </a:r>
            <a:r>
              <a:rPr lang="de-DE" dirty="0"/>
              <a:t>==993) || (</a:t>
            </a:r>
            <a:r>
              <a:rPr lang="de-DE" dirty="0" err="1"/>
              <a:t>frame.number</a:t>
            </a:r>
            <a:r>
              <a:rPr lang="de-DE" dirty="0"/>
              <a:t>==993) || (</a:t>
            </a:r>
            <a:r>
              <a:rPr lang="de-DE" dirty="0" err="1"/>
              <a:t>frame.number</a:t>
            </a:r>
            <a:r>
              <a:rPr lang="de-DE" dirty="0"/>
              <a:t>==1005) || (</a:t>
            </a:r>
            <a:r>
              <a:rPr lang="de-DE" dirty="0" err="1"/>
              <a:t>frame.number</a:t>
            </a:r>
            <a:r>
              <a:rPr lang="de-DE" dirty="0"/>
              <a:t>==11541) || (</a:t>
            </a:r>
            <a:r>
              <a:rPr lang="de-DE" dirty="0" err="1"/>
              <a:t>frame.number</a:t>
            </a:r>
            <a:r>
              <a:rPr lang="de-DE" dirty="0"/>
              <a:t>==11609) || (</a:t>
            </a:r>
            <a:r>
              <a:rPr lang="de-DE" dirty="0" err="1"/>
              <a:t>frame.number</a:t>
            </a:r>
            <a:r>
              <a:rPr lang="de-DE" dirty="0"/>
              <a:t>==11621) || (</a:t>
            </a:r>
            <a:r>
              <a:rPr lang="de-DE" dirty="0" err="1"/>
              <a:t>frame.number</a:t>
            </a:r>
            <a:r>
              <a:rPr lang="de-DE" dirty="0"/>
              <a:t>==11631)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Chat-Phase: (</a:t>
            </a:r>
            <a:r>
              <a:rPr lang="de-DE" dirty="0" err="1"/>
              <a:t>frame.number</a:t>
            </a:r>
            <a:r>
              <a:rPr lang="de-DE" dirty="0"/>
              <a:t>==11936) || (</a:t>
            </a:r>
            <a:r>
              <a:rPr lang="de-DE" dirty="0" err="1"/>
              <a:t>frame.number</a:t>
            </a:r>
            <a:r>
              <a:rPr lang="de-DE" dirty="0"/>
              <a:t>==11944) || (</a:t>
            </a:r>
            <a:r>
              <a:rPr lang="de-DE" dirty="0" err="1"/>
              <a:t>frame.number</a:t>
            </a:r>
            <a:r>
              <a:rPr lang="de-DE" dirty="0"/>
              <a:t>==11956) || (</a:t>
            </a:r>
            <a:r>
              <a:rPr lang="de-DE" dirty="0" err="1"/>
              <a:t>frame.number</a:t>
            </a:r>
            <a:r>
              <a:rPr lang="de-DE" dirty="0"/>
              <a:t>==11968) || (</a:t>
            </a:r>
            <a:r>
              <a:rPr lang="de-DE" dirty="0" err="1"/>
              <a:t>frame.number</a:t>
            </a:r>
            <a:r>
              <a:rPr lang="de-DE" dirty="0"/>
              <a:t>==11976)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Logout: (</a:t>
            </a:r>
            <a:r>
              <a:rPr lang="de-DE" dirty="0" err="1"/>
              <a:t>frame.number</a:t>
            </a:r>
            <a:r>
              <a:rPr lang="de-DE" dirty="0"/>
              <a:t>==12302) || (</a:t>
            </a:r>
            <a:r>
              <a:rPr lang="de-DE" dirty="0" err="1"/>
              <a:t>frame.number</a:t>
            </a:r>
            <a:r>
              <a:rPr lang="de-DE" dirty="0"/>
              <a:t>==12320) || (</a:t>
            </a:r>
            <a:r>
              <a:rPr lang="de-DE" dirty="0" err="1"/>
              <a:t>frame.number</a:t>
            </a:r>
            <a:r>
              <a:rPr lang="de-DE" dirty="0"/>
              <a:t>==12340) || (</a:t>
            </a:r>
            <a:r>
              <a:rPr lang="de-DE" dirty="0" err="1"/>
              <a:t>frame.number</a:t>
            </a:r>
            <a:r>
              <a:rPr lang="de-DE" dirty="0"/>
              <a:t>==12418) || (</a:t>
            </a:r>
            <a:r>
              <a:rPr lang="de-DE" dirty="0" err="1"/>
              <a:t>frame.number</a:t>
            </a:r>
            <a:r>
              <a:rPr lang="de-DE" dirty="0"/>
              <a:t>==12426) || (</a:t>
            </a:r>
            <a:r>
              <a:rPr lang="de-DE" dirty="0" err="1"/>
              <a:t>frame.number</a:t>
            </a:r>
            <a:r>
              <a:rPr lang="de-DE" dirty="0"/>
              <a:t>==12733)|| (</a:t>
            </a:r>
            <a:r>
              <a:rPr lang="de-DE" dirty="0" err="1"/>
              <a:t>frame.number</a:t>
            </a:r>
            <a:r>
              <a:rPr lang="de-DE" dirty="0"/>
              <a:t>==12885) || (</a:t>
            </a:r>
            <a:r>
              <a:rPr lang="de-DE" dirty="0" err="1"/>
              <a:t>frame.number</a:t>
            </a:r>
            <a:r>
              <a:rPr lang="de-DE" dirty="0"/>
              <a:t>==12893)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977CB-75A8-5243-9A1C-945208C63653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101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105DFD1-287B-7D4C-854E-140B3D54C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BBB9231-5A1C-E84C-9E9D-57914DB11BF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75656" y="6328458"/>
            <a:ext cx="2057400" cy="365125"/>
          </a:xfrm>
          <a:prstGeom prst="rect">
            <a:avLst/>
          </a:prstGeom>
        </p:spPr>
        <p:txBody>
          <a:bodyPr/>
          <a:lstStyle/>
          <a:p>
            <a:fld id="{99432AC7-8A20-244D-B9C8-0018A9C44713}" type="datetime1">
              <a:rPr lang="de-DE" smtClean="0"/>
              <a:t>10.01.2020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176C3C4D-9DE7-9849-8F0C-04853541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7239000" cy="12954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394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M_Deu_CMYK_fin Kopie">
            <a:extLst>
              <a:ext uri="{FF2B5EF4-FFF2-40B4-BE49-F238E27FC236}">
                <a16:creationId xmlns:a16="http://schemas.microsoft.com/office/drawing/2014/main" id="{023A4847-E5FD-874D-B1CA-B977193E4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030288"/>
            <a:ext cx="2633662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8">
            <a:extLst>
              <a:ext uri="{FF2B5EF4-FFF2-40B4-BE49-F238E27FC236}">
                <a16:creationId xmlns:a16="http://schemas.microsoft.com/office/drawing/2014/main" id="{866A5695-4FE7-F940-A2C3-98DCDAFB9DFC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0"/>
            <a:ext cx="5334000" cy="2133600"/>
          </a:xfrm>
          <a:prstGeom prst="rtTriangle">
            <a:avLst/>
          </a:prstGeom>
          <a:solidFill>
            <a:srgbClr val="B2B2B2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5C5B8AFC-1E1C-254D-9367-CB8DB98166CF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 flipV="1">
            <a:off x="-1390650" y="3511550"/>
            <a:ext cx="4737100" cy="1955800"/>
          </a:xfrm>
          <a:prstGeom prst="rtTriangle">
            <a:avLst/>
          </a:prstGeom>
          <a:solidFill>
            <a:srgbClr val="B2B2B2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895600"/>
            <a:ext cx="5562600" cy="1752600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Klicken Sie, um das Titelformat zu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648200"/>
            <a:ext cx="5562600" cy="1143000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Klicken Sie, um das Format des Untertitelmasters zu bearbeiten</a:t>
            </a:r>
          </a:p>
        </p:txBody>
      </p:sp>
    </p:spTree>
    <p:extLst>
      <p:ext uri="{BB962C8B-B14F-4D97-AF65-F5344CB8AC3E}">
        <p14:creationId xmlns:p14="http://schemas.microsoft.com/office/powerpoint/2010/main" val="60991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105DFD1-287B-7D4C-854E-140B3D54C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176C3C4D-9DE7-9849-8F0C-048535417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1432" y="-27384"/>
            <a:ext cx="7239000" cy="1152128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Titelformat</a:t>
            </a:r>
            <a:r>
              <a:rPr lang="de-DE"/>
              <a:t>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E949C5B-1A2A-4070-ABE9-BA6D6339677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21432" y="1196752"/>
            <a:ext cx="7236768" cy="4680520"/>
          </a:xfrm>
        </p:spPr>
        <p:txBody>
          <a:bodyPr/>
          <a:lstStyle/>
          <a:p>
            <a:pPr lvl="0"/>
            <a:r>
              <a:rPr lang="de-DE" altLang="de-DE"/>
              <a:t>Vorlagentext</a:t>
            </a:r>
            <a:r>
              <a:rPr lang="de-DE"/>
              <a:t>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34847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spalti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105DFD1-287B-7D4C-854E-140B3D54C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176C3C4D-9DE7-9849-8F0C-048535417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1432" y="-27384"/>
            <a:ext cx="7239000" cy="1152128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Titelformat</a:t>
            </a:r>
            <a:r>
              <a:rPr lang="de-DE"/>
              <a:t>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84A9705-78DE-4757-BFED-579038C2621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1213084" y="1196752"/>
            <a:ext cx="3600000" cy="4680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F602B88A-97F2-4EA2-AC85-73E57477A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1871" y="1196752"/>
            <a:ext cx="3600000" cy="4680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9701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9B53289-5AA2-B443-B1BC-32D970E3E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304800"/>
            <a:ext cx="7239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25D103-DBAD-294E-9ECE-8FB1297DAB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676400"/>
            <a:ext cx="7239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0C05175-801D-AF4F-A420-594DC272545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4008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+mn-lt"/>
              </a:defRPr>
            </a:lvl1pPr>
          </a:lstStyle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E53B94D1-AD8A-EE40-9109-FAF8A669495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19200" y="5943600"/>
            <a:ext cx="7924800" cy="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5C48D4E2-48B3-DD42-BF53-01BCDDF61BCF}"/>
              </a:ext>
            </a:extLst>
          </p:cNvPr>
          <p:cNvSpPr>
            <a:spLocks noChangeShapeType="1"/>
          </p:cNvSpPr>
          <p:nvPr userDrawn="1"/>
        </p:nvSpPr>
        <p:spPr bwMode="auto">
          <a:xfrm rot="10800000" flipH="1">
            <a:off x="1233488" y="5943600"/>
            <a:ext cx="0" cy="91440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033" name="Picture 9" descr="HM_M_CMYK_5-100-80-0 Kopie">
            <a:extLst>
              <a:ext uri="{FF2B5EF4-FFF2-40B4-BE49-F238E27FC236}">
                <a16:creationId xmlns:a16="http://schemas.microsoft.com/office/drawing/2014/main" id="{352D907B-8285-D342-A3E1-F1D1C45926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5817394"/>
            <a:ext cx="9572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0">
            <a:extLst>
              <a:ext uri="{FF2B5EF4-FFF2-40B4-BE49-F238E27FC236}">
                <a16:creationId xmlns:a16="http://schemas.microsoft.com/office/drawing/2014/main" id="{22D83234-B76D-FB4A-B371-4A343DC898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71600" y="6172200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de-DE" altLang="de-DE" sz="1200" b="1" dirty="0">
                <a:latin typeface="+mj-lt"/>
              </a:rPr>
              <a:t>Studienarbeit: SimpleChat Datenkommunikation </a:t>
            </a:r>
            <a:r>
              <a:rPr lang="de-DE" altLang="de-DE" sz="1200" b="1" dirty="0" err="1">
                <a:latin typeface="+mj-lt"/>
              </a:rPr>
              <a:t>WiSe</a:t>
            </a:r>
            <a:r>
              <a:rPr lang="de-DE" altLang="de-DE" sz="1200" b="1" dirty="0">
                <a:latin typeface="+mj-lt"/>
              </a:rPr>
              <a:t> 2019/2020</a:t>
            </a:r>
            <a:endParaRPr lang="de-DE" altLang="de-DE" b="1" dirty="0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A3700492-3ED4-E24A-8F52-65C6BA1400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24075" y="2895600"/>
            <a:ext cx="7019925" cy="1752600"/>
          </a:xfrm>
        </p:spPr>
        <p:txBody>
          <a:bodyPr/>
          <a:lstStyle/>
          <a:p>
            <a:pPr eaLnBrk="1" hangingPunct="1"/>
            <a:r>
              <a:rPr lang="de-DE" altLang="de-DE" dirty="0"/>
              <a:t>Studienarbeit: SimpleChat Datenkommunikation </a:t>
            </a:r>
            <a:br>
              <a:rPr lang="de-DE" altLang="de-DE" dirty="0"/>
            </a:br>
            <a:r>
              <a:rPr lang="de-DE" altLang="de-DE" dirty="0" err="1"/>
              <a:t>WiSe</a:t>
            </a:r>
            <a:r>
              <a:rPr lang="de-DE" altLang="de-DE" dirty="0"/>
              <a:t> 2019/2020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B7E7FA6-75AB-394D-8DFC-F9E1C4928FA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24075" y="5085184"/>
            <a:ext cx="6334125" cy="706016"/>
          </a:xfrm>
        </p:spPr>
        <p:txBody>
          <a:bodyPr/>
          <a:lstStyle/>
          <a:p>
            <a:pPr eaLnBrk="1" hangingPunct="1"/>
            <a:r>
              <a:rPr lang="de-DE" altLang="de-DE" dirty="0"/>
              <a:t>Gruppe: Magdalena Hegel, Simon Potye, Marc-Daniel Scherer, Simon Symhoven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AA7E09-E178-C543-BBBF-F38CCC93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86400"/>
            <a:ext cx="4303889" cy="2402551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  <a:effectLst>
            <a:softEdge rad="12700"/>
          </a:effec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A479BCA-C55D-A04F-B019-D82C03306AED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353600"/>
            <a:ext cx="5297488" cy="461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de-DE" altLang="de-DE" sz="2000" kern="0" dirty="0"/>
              <a:t>Sende-Phase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B2610B8-FB60-E540-95A3-8B0A3F47DD3A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886400"/>
            <a:ext cx="3513407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 1 sendet </a:t>
            </a:r>
            <a:r>
              <a:rPr lang="de-DE" altLang="de-DE" sz="1600" b="1" kern="0" dirty="0" err="1"/>
              <a:t>ChatMessageRequest</a:t>
            </a:r>
            <a:r>
              <a:rPr lang="de-DE" altLang="de-DE" sz="1600" kern="0" dirty="0"/>
              <a:t> an </a:t>
            </a:r>
            <a:r>
              <a:rPr lang="de-DE" altLang="de-DE" sz="1600" kern="0" dirty="0" err="1"/>
              <a:t>ChatServer</a:t>
            </a: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verteilt dies als </a:t>
            </a:r>
            <a:r>
              <a:rPr lang="de-DE" altLang="de-DE" sz="1600" b="1" kern="0" dirty="0" err="1"/>
              <a:t>ChatMessageEvent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an </a:t>
            </a:r>
            <a:r>
              <a:rPr lang="de-DE" altLang="de-DE" sz="1600" b="1" kern="0" dirty="0"/>
              <a:t>alle </a:t>
            </a:r>
            <a:r>
              <a:rPr lang="de-DE" altLang="de-DE" sz="1600" kern="0" dirty="0"/>
              <a:t>anwesenden </a:t>
            </a: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(s)</a:t>
            </a:r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sendet eine </a:t>
            </a:r>
            <a:r>
              <a:rPr lang="de-DE" altLang="de-DE" sz="1600" b="1" kern="0" dirty="0" err="1"/>
              <a:t>ChatMessageResponse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an ChatClient1</a:t>
            </a:r>
            <a:endParaRPr lang="de-DE" altLang="de-DE" sz="1600" b="1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5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2000" kern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3326A65-7116-B94F-A52B-E86FF7E32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00" y="-144000"/>
            <a:ext cx="7239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b="1" kern="0" dirty="0"/>
              <a:t>Sequenzdiagramme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35B7358-ABC0-594E-9E98-B18A4ED7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89" y="1815563"/>
            <a:ext cx="4163041" cy="1440160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  <a:effectLst>
            <a:softEdge rad="12700"/>
          </a:effec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3B3687B-7B84-9C49-8DBC-4EAAA3BDFD27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353600"/>
            <a:ext cx="5297488" cy="461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de-DE" altLang="de-DE" sz="2000" kern="0" dirty="0"/>
              <a:t>Logout-Phase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2CF2332-F195-E74E-AC7D-25CD284AFC39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886400"/>
            <a:ext cx="3513407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 1 sendet </a:t>
            </a:r>
            <a:r>
              <a:rPr lang="de-DE" altLang="de-DE" sz="1600" b="1" kern="0" dirty="0" err="1"/>
              <a:t>LogoutRequest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an </a:t>
            </a:r>
            <a:r>
              <a:rPr lang="de-DE" altLang="de-DE" sz="1600" kern="0" dirty="0" err="1"/>
              <a:t>ChatServer</a:t>
            </a: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b="1" kern="0" dirty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verteilt diese Information als </a:t>
            </a:r>
            <a:r>
              <a:rPr lang="de-DE" altLang="de-DE" sz="1600" b="1" kern="0" dirty="0" err="1"/>
              <a:t>LogoutEvent</a:t>
            </a:r>
            <a:r>
              <a:rPr lang="de-DE" altLang="de-DE" sz="1600" kern="0" dirty="0"/>
              <a:t> an </a:t>
            </a:r>
            <a:r>
              <a:rPr lang="de-DE" altLang="de-DE" sz="1600" b="1" kern="0" dirty="0"/>
              <a:t>alle</a:t>
            </a:r>
            <a:r>
              <a:rPr lang="de-DE" altLang="de-DE" sz="1600" kern="0" dirty="0"/>
              <a:t> anwesenden </a:t>
            </a: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(s) </a:t>
            </a:r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/>
              <a:t>Durch den </a:t>
            </a:r>
            <a:r>
              <a:rPr lang="de-DE" altLang="de-DE" sz="1600" b="1" kern="0" dirty="0" err="1"/>
              <a:t>LogoutResponse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bestätigt der </a:t>
            </a: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den </a:t>
            </a:r>
            <a:r>
              <a:rPr lang="de-DE" altLang="de-DE" sz="1600" kern="0" dirty="0" err="1"/>
              <a:t>Logout</a:t>
            </a:r>
            <a:r>
              <a:rPr lang="de-DE" altLang="de-DE" sz="1600" kern="0" dirty="0"/>
              <a:t> gegenüber </a:t>
            </a: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 1</a:t>
            </a:r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5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2000" kern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6151C-BE5F-5E44-8CEE-C06819E1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Sequenzdiagramme</a:t>
            </a: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ACAD8A-DBAA-7045-B4CC-10409295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86" y="0"/>
            <a:ext cx="2663060" cy="5877272"/>
          </a:xfrm>
          <a:prstGeom prst="rect">
            <a:avLst/>
          </a:prstGeom>
        </p:spPr>
      </p:pic>
      <p:sp>
        <p:nvSpPr>
          <p:cNvPr id="27649" name="Titel 1">
            <a:extLst>
              <a:ext uri="{FF2B5EF4-FFF2-40B4-BE49-F238E27FC236}">
                <a16:creationId xmlns:a16="http://schemas.microsoft.com/office/drawing/2014/main" id="{7D5BA517-762E-7949-A225-6E7B5E29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108000"/>
            <a:ext cx="7239000" cy="1295400"/>
          </a:xfrm>
        </p:spPr>
        <p:txBody>
          <a:bodyPr/>
          <a:lstStyle/>
          <a:p>
            <a:r>
              <a:rPr lang="de-DE" altLang="de-DE" b="1" dirty="0">
                <a:solidFill>
                  <a:schemeClr val="tx1"/>
                </a:solidFill>
              </a:rPr>
              <a:t>Ablaufdiagramm</a:t>
            </a:r>
            <a:br>
              <a:rPr lang="de-DE" altLang="de-DE" b="1" dirty="0">
                <a:solidFill>
                  <a:schemeClr val="tx1"/>
                </a:solidFill>
              </a:rPr>
            </a:br>
            <a:r>
              <a:rPr lang="de-DE" altLang="de-DE" b="1" dirty="0"/>
              <a:t>Client</a:t>
            </a:r>
            <a:endParaRPr lang="de-DE" altLang="de-DE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9040B-3330-ED47-82ED-BF076432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44000"/>
            <a:ext cx="4123556" cy="1160760"/>
          </a:xfrm>
        </p:spPr>
        <p:txBody>
          <a:bodyPr/>
          <a:lstStyle/>
          <a:p>
            <a:r>
              <a:rPr lang="de-DE" b="1" dirty="0"/>
              <a:t>Ablaufdiagramm </a:t>
            </a:r>
            <a:br>
              <a:rPr lang="de-DE" b="1" dirty="0"/>
            </a:br>
            <a:r>
              <a:rPr lang="de-DE" b="1" dirty="0" err="1"/>
              <a:t>ChatServer</a:t>
            </a: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DF1105-5516-40AE-83FA-7F93DFFE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1550"/>
            <a:ext cx="3528392" cy="58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7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6FF2-F684-477A-9D8F-27EE2D1FC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2895600"/>
            <a:ext cx="5562600" cy="1476000"/>
          </a:xfrm>
        </p:spPr>
        <p:txBody>
          <a:bodyPr/>
          <a:lstStyle/>
          <a:p>
            <a:r>
              <a:rPr lang="de-DE" dirty="0"/>
              <a:t>Teilaufgabe 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A3E20A-DB97-40E3-8CF6-C6853CB8A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320000"/>
            <a:ext cx="5562600" cy="1143000"/>
          </a:xfrm>
        </p:spPr>
        <p:txBody>
          <a:bodyPr/>
          <a:lstStyle/>
          <a:p>
            <a:pPr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Vorstellung des </a:t>
            </a:r>
            <a:r>
              <a:rPr lang="de-DE" altLang="de-DE" dirty="0" err="1"/>
              <a:t>AuditLog</a:t>
            </a:r>
            <a:r>
              <a:rPr lang="de-DE" altLang="de-DE" dirty="0"/>
              <a:t>-Servers</a:t>
            </a:r>
          </a:p>
          <a:p>
            <a:pPr marL="285750"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Vorstellung des Administrationsprogramms zur Log-Auswertung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C8252-0F3A-46D8-9F26-75B1E0212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7467600" y="64008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8027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el 1">
            <a:extLst>
              <a:ext uri="{FF2B5EF4-FFF2-40B4-BE49-F238E27FC236}">
                <a16:creationId xmlns:a16="http://schemas.microsoft.com/office/drawing/2014/main" id="{B508D80D-A18F-2A47-963B-340E5E854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3252"/>
            <a:ext cx="7239000" cy="1295400"/>
          </a:xfrm>
        </p:spPr>
        <p:txBody>
          <a:bodyPr/>
          <a:lstStyle/>
          <a:p>
            <a:r>
              <a:rPr lang="de-DE" altLang="de-DE" b="1" dirty="0"/>
              <a:t>Komponentenübersicht</a:t>
            </a:r>
          </a:p>
        </p:txBody>
      </p:sp>
      <p:pic>
        <p:nvPicPr>
          <p:cNvPr id="30725" name="Grafik 1">
            <a:extLst>
              <a:ext uri="{FF2B5EF4-FFF2-40B4-BE49-F238E27FC236}">
                <a16:creationId xmlns:a16="http://schemas.microsoft.com/office/drawing/2014/main" id="{1C4CCD03-7192-FC4D-9892-C1CCC5D7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35" y="1636871"/>
            <a:ext cx="7036529" cy="30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D3C4B4-FE94-460B-A6CC-FE220B382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D551006-357F-456C-A5DA-9D97AAA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"/>
            <a:ext cx="7239000" cy="1152128"/>
          </a:xfrm>
        </p:spPr>
        <p:txBody>
          <a:bodyPr/>
          <a:lstStyle/>
          <a:p>
            <a:r>
              <a:rPr lang="de-DE" b="1" dirty="0"/>
              <a:t>Klassendiagramm </a:t>
            </a:r>
            <a:r>
              <a:rPr lang="de-DE" b="1" dirty="0" err="1"/>
              <a:t>AuditLog</a:t>
            </a:r>
            <a:r>
              <a:rPr lang="de-DE" b="1" dirty="0"/>
              <a:t>-Server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3824FC0-676A-4ED7-9ECA-1D26DDAC0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1268760"/>
            <a:ext cx="7239000" cy="4551146"/>
          </a:xfrm>
        </p:spPr>
      </p:pic>
    </p:spTree>
    <p:extLst>
      <p:ext uri="{BB962C8B-B14F-4D97-AF65-F5344CB8AC3E}">
        <p14:creationId xmlns:p14="http://schemas.microsoft.com/office/powerpoint/2010/main" val="257966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95AB64-5F81-4F93-AFD7-E25CAA86E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F3065D-E8C1-4EAD-BBF4-46F5E81E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"/>
            <a:ext cx="7239000" cy="1152128"/>
          </a:xfrm>
        </p:spPr>
        <p:txBody>
          <a:bodyPr/>
          <a:lstStyle/>
          <a:p>
            <a:r>
              <a:rPr lang="de-DE" b="1" dirty="0"/>
              <a:t>Sequenz- und Aktivitätsdiagramm </a:t>
            </a:r>
            <a:r>
              <a:rPr lang="de-DE" b="1" dirty="0" err="1"/>
              <a:t>AuditLog</a:t>
            </a:r>
            <a:r>
              <a:rPr lang="de-DE" b="1" dirty="0"/>
              <a:t>-Server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3DE544B-AEBF-4CA1-A498-8EFA9C3BC1E0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849" y="1628800"/>
            <a:ext cx="3931369" cy="3520007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8BA6655-A2EE-48EC-B50C-1A6C3CE1A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3488" y="548680"/>
            <a:ext cx="2533176" cy="4823966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A453CB9-FEDD-405B-AADC-B508FD296DE1}"/>
              </a:ext>
            </a:extLst>
          </p:cNvPr>
          <p:cNvSpPr txBox="1"/>
          <p:nvPr/>
        </p:nvSpPr>
        <p:spPr>
          <a:xfrm>
            <a:off x="1242962" y="514880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</a:rPr>
              <a:t>Sequenzdiagramm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08C4E2-723A-4C1C-8B97-4AEA505EC64F}"/>
              </a:ext>
            </a:extLst>
          </p:cNvPr>
          <p:cNvSpPr txBox="1"/>
          <p:nvPr/>
        </p:nvSpPr>
        <p:spPr>
          <a:xfrm>
            <a:off x="5443488" y="5425057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latin typeface="+mn-lt"/>
              </a:rPr>
              <a:t>Aktivitätsdiagramm</a:t>
            </a:r>
          </a:p>
        </p:txBody>
      </p:sp>
    </p:spTree>
    <p:extLst>
      <p:ext uri="{BB962C8B-B14F-4D97-AF65-F5344CB8AC3E}">
        <p14:creationId xmlns:p14="http://schemas.microsoft.com/office/powerpoint/2010/main" val="245941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>
            <a:extLst>
              <a:ext uri="{FF2B5EF4-FFF2-40B4-BE49-F238E27FC236}">
                <a16:creationId xmlns:a16="http://schemas.microsoft.com/office/drawing/2014/main" id="{E9969540-A637-9949-9854-85BE57933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00" y="-324000"/>
            <a:ext cx="7239000" cy="1295400"/>
          </a:xfrm>
        </p:spPr>
        <p:txBody>
          <a:bodyPr/>
          <a:lstStyle/>
          <a:p>
            <a:r>
              <a:rPr lang="de-DE" altLang="de-DE" sz="2800" b="1" dirty="0"/>
              <a:t>Codeausschnitt 1/3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18D7B9-402E-4524-9FCE-60D9B751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60" y="-27384"/>
            <a:ext cx="3115444" cy="5940425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9468BB-0BD4-44A0-9615-21AEA6B368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2B6247B-FA91-4E9E-B01C-ABEC9D574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836712"/>
            <a:ext cx="5461399" cy="2862322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AbstractServer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ConnectionWorkerThread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0"/>
            <a:r>
              <a:rPr lang="de-DE" altLang="de-DE" sz="1000" dirty="0">
                <a:solidFill>
                  <a:srgbClr val="F78C6C"/>
                </a:solidFill>
                <a:latin typeface="Consolas" panose="020B0609020204030204" pitchFamily="49" charset="0"/>
              </a:rPr>
              <a:t>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getServerSocket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connectionWorker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ConnectionWorkerThread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connectionWorker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synchronized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AuditLogPduDaoInterface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AuditLogPduDao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ServerSocketInterface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getServerSocket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F87C760-DE34-44A4-8F78-500EE586F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751856"/>
            <a:ext cx="5461399" cy="1938992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UdpServer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synchronized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ServerSocketInterface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getServerSocket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serverSocket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serverSocket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UdpServerSocket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serverPort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AbstractServer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DEFAULT_SENDBUFFER_SIZE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AbstractServer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DEFAULT_RECEIVEBUFFER_SIZE</a:t>
            </a: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"Socket wurde auf Port 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serverPort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 initialisiert"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serverSocket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7FE8B98-CB95-4C7C-A0E4-1B843BADD82A}"/>
              </a:ext>
            </a:extLst>
          </p:cNvPr>
          <p:cNvSpPr/>
          <p:nvPr/>
        </p:nvSpPr>
        <p:spPr>
          <a:xfrm>
            <a:off x="6444208" y="144000"/>
            <a:ext cx="2304256" cy="1044000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85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>
            <a:extLst>
              <a:ext uri="{FF2B5EF4-FFF2-40B4-BE49-F238E27FC236}">
                <a16:creationId xmlns:a16="http://schemas.microsoft.com/office/drawing/2014/main" id="{E9969540-A637-9949-9854-85BE57933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324000"/>
            <a:ext cx="7239000" cy="1295400"/>
          </a:xfrm>
        </p:spPr>
        <p:txBody>
          <a:bodyPr/>
          <a:lstStyle/>
          <a:p>
            <a:r>
              <a:rPr lang="de-DE" altLang="de-DE" sz="2800" b="1" dirty="0"/>
              <a:t>Codeausschnitt 2/3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18D7B9-402E-4524-9FCE-60D9B751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60" y="-27384"/>
            <a:ext cx="3115444" cy="5940425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9468BB-0BD4-44A0-9615-21AEA6B368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1BC098C-C699-47B1-9500-F7E0F299C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45772"/>
            <a:ext cx="5832648" cy="5367269"/>
          </a:xfrm>
          <a:prstGeom prst="rect">
            <a:avLst/>
          </a:prstGeom>
          <a:solidFill>
            <a:srgbClr val="263238"/>
          </a:solidFill>
          <a:ln>
            <a:noFill/>
          </a:ln>
          <a:effectLst>
            <a:softEdge rad="127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ConnectionWorkerThread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*/</a:t>
            </a: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isInterrupted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 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isClosed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finished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 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isInterrupted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checkAndStartMessageLoggingWorker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handleIncomingMessage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}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closeConnection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/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checkAndStartMessageLoggingWorker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messageLogWorker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messageLogWorker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isInterrupted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messageLogWorker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MessageLoggingWorkerThread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messageLogWorker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MessageLoggingWorkerThread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messageLogWorker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/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F78C6C"/>
              </a:solidFill>
              <a:effectLst/>
              <a:latin typeface="Consolas" panose="020B0609020204030204" pitchFamily="49" charset="0"/>
            </a:endParaRPr>
          </a:p>
          <a:p>
            <a:pPr lvl="0"/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handleIncomingMessage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EndOfFileException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</a:t>
            </a:r>
            <a:r>
              <a:rPr lang="de-DE" altLang="de-DE" sz="1000" dirty="0">
                <a:solidFill>
                  <a:srgbClr val="F78C6C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SocketException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E75937D-A8B0-42A1-B41A-FA019028810D}"/>
              </a:ext>
            </a:extLst>
          </p:cNvPr>
          <p:cNvSpPr/>
          <p:nvPr/>
        </p:nvSpPr>
        <p:spPr>
          <a:xfrm>
            <a:off x="6444208" y="1448896"/>
            <a:ext cx="2304256" cy="1836088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DA454D-2FF6-4533-B5F8-1956985427BD}"/>
              </a:ext>
            </a:extLst>
          </p:cNvPr>
          <p:cNvSpPr/>
          <p:nvPr/>
        </p:nvSpPr>
        <p:spPr>
          <a:xfrm>
            <a:off x="6444208" y="3284984"/>
            <a:ext cx="1080120" cy="1476280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2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70148B4-6764-4D86-9398-6A49F67A0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E106A4-692B-B847-9F80-E03FEC723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00" y="-144000"/>
            <a:ext cx="7239000" cy="1152128"/>
          </a:xfrm>
        </p:spPr>
        <p:txBody>
          <a:bodyPr/>
          <a:lstStyle/>
          <a:p>
            <a:pPr eaLnBrk="1" hangingPunct="1"/>
            <a:r>
              <a:rPr lang="de-DE" altLang="de-DE" b="1" dirty="0"/>
              <a:t>Inhaltsverzeichnis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7FDE04B9-6DB1-104A-8103-0E16027ED6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de-DE" altLang="de-DE" sz="1600" b="1" dirty="0"/>
              <a:t>Vorstellung: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de-DE" altLang="de-DE" sz="1600" dirty="0"/>
              <a:t>Gruppenvorstellung &amp; Aufgabenverteilung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de-DE" altLang="de-DE" sz="1600" b="1" dirty="0"/>
              <a:t>Teilaufgabe 1:</a:t>
            </a:r>
            <a:endParaRPr lang="de-DE" altLang="de-DE" sz="16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de-DE" altLang="de-DE" sz="1600" dirty="0"/>
              <a:t>Analyse und Planung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de-DE" altLang="de-DE" sz="1600" dirty="0"/>
              <a:t>Dokumentation der Codebasis</a:t>
            </a:r>
          </a:p>
          <a:p>
            <a:pPr eaLnBrk="1" hangingPunct="1">
              <a:defRPr/>
            </a:pPr>
            <a:r>
              <a:rPr lang="de-DE" altLang="de-DE" sz="1600" b="1" dirty="0"/>
              <a:t>Teilaufgabe 2:</a:t>
            </a:r>
          </a:p>
          <a:p>
            <a:pPr lvl="1" eaLnBrk="1" hangingPunct="1">
              <a:defRPr/>
            </a:pPr>
            <a:r>
              <a:rPr lang="de-DE" altLang="de-DE" sz="1600" dirty="0"/>
              <a:t>Vorstellung des </a:t>
            </a:r>
            <a:r>
              <a:rPr lang="de-DE" sz="1600" dirty="0" err="1"/>
              <a:t>AuditLog</a:t>
            </a:r>
            <a:r>
              <a:rPr lang="de-DE" sz="1600" dirty="0"/>
              <a:t>-Servers</a:t>
            </a:r>
          </a:p>
          <a:p>
            <a:pPr lvl="1" eaLnBrk="1" hangingPunct="1">
              <a:defRPr/>
            </a:pPr>
            <a:r>
              <a:rPr lang="de-DE" altLang="de-DE" sz="1600" dirty="0"/>
              <a:t>Vorstellung des </a:t>
            </a:r>
            <a:r>
              <a:rPr lang="de-DE" sz="1600" dirty="0"/>
              <a:t>Administrationsprogramms zur Log-Auswertung</a:t>
            </a:r>
          </a:p>
          <a:p>
            <a:pPr>
              <a:defRPr/>
            </a:pPr>
            <a:r>
              <a:rPr lang="de-DE" altLang="de-DE" sz="1600" b="1" dirty="0"/>
              <a:t>Teilaufgabe 3:</a:t>
            </a:r>
          </a:p>
          <a:p>
            <a:pPr lvl="1">
              <a:defRPr/>
            </a:pPr>
            <a:r>
              <a:rPr lang="de-DE" altLang="de-DE" sz="1600" dirty="0"/>
              <a:t>Vorstellung der Leistungstests der </a:t>
            </a:r>
            <a:r>
              <a:rPr lang="de-DE" altLang="de-DE" sz="1600" dirty="0" err="1"/>
              <a:t>AuditLog</a:t>
            </a:r>
            <a:r>
              <a:rPr lang="de-DE" altLang="de-DE" sz="1600" dirty="0"/>
              <a:t> Lösung</a:t>
            </a:r>
          </a:p>
          <a:p>
            <a:pPr lvl="2">
              <a:defRPr/>
            </a:pPr>
            <a:r>
              <a:rPr lang="de-DE" altLang="de-DE" sz="1600" dirty="0"/>
              <a:t>Vergleich von UDP und TCP </a:t>
            </a:r>
          </a:p>
          <a:p>
            <a:pPr lvl="2">
              <a:defRPr/>
            </a:pPr>
            <a:r>
              <a:rPr lang="de-DE" sz="1600" dirty="0"/>
              <a:t>Analyse des Ressourcenverbrauchs während der Tests</a:t>
            </a:r>
            <a:endParaRPr lang="de-DE" altLang="de-DE" sz="1600" dirty="0"/>
          </a:p>
          <a:p>
            <a:pPr lvl="1">
              <a:defRPr/>
            </a:pPr>
            <a:r>
              <a:rPr lang="de-DE" altLang="de-DE" sz="1600" dirty="0"/>
              <a:t>Analyse des Nachrichtenverkehrs mit </a:t>
            </a:r>
            <a:r>
              <a:rPr lang="de-DE" altLang="de-DE" sz="1600" i="1" dirty="0" err="1"/>
              <a:t>Wireshark</a:t>
            </a:r>
            <a:endParaRPr lang="de-DE" altLang="de-DE" sz="1600" dirty="0"/>
          </a:p>
          <a:p>
            <a:pPr>
              <a:defRPr/>
            </a:pPr>
            <a:r>
              <a:rPr lang="de-DE" altLang="de-DE" sz="1600" b="1" dirty="0"/>
              <a:t>Quellenverzeichnis</a:t>
            </a:r>
          </a:p>
        </p:txBody>
      </p:sp>
    </p:spTree>
    <p:extLst>
      <p:ext uri="{BB962C8B-B14F-4D97-AF65-F5344CB8AC3E}">
        <p14:creationId xmlns:p14="http://schemas.microsoft.com/office/powerpoint/2010/main" val="15476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>
            <a:extLst>
              <a:ext uri="{FF2B5EF4-FFF2-40B4-BE49-F238E27FC236}">
                <a16:creationId xmlns:a16="http://schemas.microsoft.com/office/drawing/2014/main" id="{E9969540-A637-9949-9854-85BE57933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324000"/>
            <a:ext cx="7239000" cy="1295400"/>
          </a:xfrm>
        </p:spPr>
        <p:txBody>
          <a:bodyPr/>
          <a:lstStyle/>
          <a:p>
            <a:r>
              <a:rPr lang="de-DE" altLang="de-DE" sz="2800" b="1" dirty="0"/>
              <a:t>Codeausschnitt 3/3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18D7B9-402E-4524-9FCE-60D9B751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60" y="-27384"/>
            <a:ext cx="3115444" cy="5940425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9468BB-0BD4-44A0-9615-21AEA6B368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85054F1-1159-42A1-8DB5-73590BBF1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36" y="523590"/>
            <a:ext cx="5658324" cy="224676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MessageLoggingWorkerThread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currentThread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isInterrupted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allNew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getAllNew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messageCounter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allNew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"Anzahl neuer Nachrichten: 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messageCounter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de-DE" altLang="de-DE" sz="1000" dirty="0">
                <a:solidFill>
                  <a:srgbClr val="89DDFF"/>
                </a:solidFill>
                <a:latin typeface="Consolas" panose="020B0609020204030204" pitchFamily="49" charset="0"/>
              </a:rPr>
              <a:t>            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//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Iterate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over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all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messages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and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write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them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to</a:t>
            </a:r>
            <a:r>
              <a:rPr lang="de-DE" altLang="de-DE" sz="1000" i="1" dirty="0">
                <a:solidFill>
                  <a:srgbClr val="546E7A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i="1" dirty="0" err="1">
                <a:solidFill>
                  <a:srgbClr val="546E7A"/>
                </a:solidFill>
                <a:latin typeface="Consolas" panose="020B0609020204030204" pitchFamily="49" charset="0"/>
              </a:rPr>
              <a:t>buffer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allNew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</a:p>
          <a:p>
            <a:pPr lvl="0"/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getCsvWriter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(1000)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InterruptedException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</a:t>
            </a:r>
            <a:r>
              <a:rPr lang="de-DE" altLang="de-DE" sz="1000" dirty="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124026-CB10-4B9C-8EC0-A5585CAAD5D0}"/>
              </a:ext>
            </a:extLst>
          </p:cNvPr>
          <p:cNvSpPr/>
          <p:nvPr/>
        </p:nvSpPr>
        <p:spPr>
          <a:xfrm>
            <a:off x="7524328" y="3393112"/>
            <a:ext cx="1368152" cy="1404040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2BFBD1-5973-47F2-A20A-3CA0BA69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36" y="2758203"/>
            <a:ext cx="5658324" cy="317009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AuditLogPduDao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lvl="0"/>
            <a:r>
              <a:rPr lang="de-DE" altLang="de-DE" sz="1000" i="1" dirty="0">
                <a:solidFill>
                  <a:srgbClr val="C792EA"/>
                </a:solidFill>
                <a:latin typeface="Consolas" panose="020B0609020204030204" pitchFamily="49" charset="0"/>
              </a:rPr>
              <a:t>private </a:t>
            </a:r>
            <a:r>
              <a:rPr lang="de-DE" altLang="de-DE" sz="1000" i="1" dirty="0" err="1">
                <a:solidFill>
                  <a:srgbClr val="C792EA"/>
                </a:solidFill>
                <a:latin typeface="Consolas" panose="020B0609020204030204" pitchFamily="49" charset="0"/>
              </a:rPr>
              <a:t>int</a:t>
            </a:r>
            <a:r>
              <a:rPr lang="de-DE" altLang="de-DE" sz="1000" i="1" dirty="0">
                <a:solidFill>
                  <a:srgbClr val="C792EA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newMessageCounter</a:t>
            </a:r>
            <a:r>
              <a:rPr lang="de-DE" altLang="de-DE" sz="1000" dirty="0">
                <a:solidFill>
                  <a:srgbClr val="EEFFFF"/>
                </a:solidFill>
                <a:latin typeface="Consolas" panose="020B0609020204030204" pitchFamily="49" charset="0"/>
              </a:rPr>
              <a:t> = 0</a:t>
            </a:r>
            <a:r>
              <a:rPr lang="de-DE" altLang="de-DE" sz="10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br>
              <a:rPr lang="de-DE" altLang="de-DE" sz="1000" dirty="0">
                <a:solidFill>
                  <a:srgbClr val="89DDFF"/>
                </a:solidFill>
                <a:latin typeface="Consolas" panose="020B0609020204030204" pitchFamily="49" charset="0"/>
              </a:rPr>
            </a:br>
            <a:b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synchronized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getAllNew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rgbClr val="F78C6C"/>
                </a:solidFill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InterruptedException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hasNew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fromIndex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newMessageCounter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newMessageCounter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subList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fromIndex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synchronized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newMessageCounter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notifyAll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7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F1BC5-845D-4F97-8B5D-725B9DA351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D42F41-8939-46DA-BCEF-B4FB205D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0"/>
            <a:ext cx="7239000" cy="1152128"/>
          </a:xfrm>
        </p:spPr>
        <p:txBody>
          <a:bodyPr/>
          <a:lstStyle/>
          <a:p>
            <a:r>
              <a:rPr lang="de-DE" b="1" dirty="0"/>
              <a:t>Beispiel </a:t>
            </a:r>
            <a:r>
              <a:rPr lang="de-DE" b="1" dirty="0" err="1"/>
              <a:t>AuditLog</a:t>
            </a:r>
            <a:r>
              <a:rPr lang="de-DE" b="1" dirty="0"/>
              <a:t> Datei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2253694E-8345-46C9-AF86-D8C4E6C1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908A000-1C85-45BD-83F8-65D06FBE6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40" y="980728"/>
            <a:ext cx="8766720" cy="4896544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audit_log_20200110-085759+0000.csv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endParaRPr lang="de-DE" altLang="de-DE" sz="1000" dirty="0">
              <a:solidFill>
                <a:srgbClr val="C3E88D"/>
              </a:solidFill>
              <a:latin typeface="Consolas" panose="020B0609020204030204" pitchFamily="49" charset="0"/>
            </a:endParaRP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PduType;ClientThreadName;ServerThreadName;UserName;AuditTime;Message;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Login ;Client-Client-Thread-1;null;Client-Thread-1;Fri Jan 10 09:57:58 CET 2020;null;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Login ;Client-Client-Thread-2;null;Client-Thread-2;Fri Jan 10 09:57:58 CET 2020;null;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Chat  ;Client-Client-Thread-2;null;Client-Thread-2;Fri Jan 10 09:57:59 CET 2020;++++++++++;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Chat  ;Client-Client-Thread-1;null;Client-Thread-1;Fri Jan 10 09:57:59 CET 2020;++++++++++;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Chat  ;Client-Client-Thread-1;null;Client-Thread-1;Fri Jan 10 09:57:59 CET 2020;++++++++++;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Chat  ;Client-Client-Thread-2;null;Client-Thread-2;Fri Jan 10 09:57:59 CET 2020;++++++++++;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Logout;Client-Client-Thread-1;null;Client-Thread-1;Fri Jan 10 09:58:00 CET 2020;null;</a:t>
            </a:r>
            <a:b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</a:b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Logout;Client-Client-Thread-2;null;Client-Thread-2;Fri Jan 10 09:58:00 CET 2020;null;</a:t>
            </a:r>
          </a:p>
          <a:p>
            <a:pPr lvl="0"/>
            <a:endParaRPr lang="de-DE" altLang="de-DE" sz="1000" dirty="0">
              <a:solidFill>
                <a:srgbClr val="C3E88D"/>
              </a:solidFill>
              <a:latin typeface="Consolas" panose="020B0609020204030204" pitchFamily="49" charset="0"/>
            </a:endParaRP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PduType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ClientThreadName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     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ServerThreadName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UserName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      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AuditTime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                   | Message   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Login   | Client-Client-Thread-1 | null             | Client-Thread-1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09:57:58 CET 2020 | null      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Login   | Client-Client-Thread-2 | null             | Client-Thread-2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09:57:58 CET 2020 | null      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Chat    | Client-Client-Thread-2 | null             | Client-Thread-2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09:57:59 CET 2020 | ++++++++++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Chat    | Client-Client-Thread-1 | null             | Client-Thread-1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09:57:59 CET 2020 | ++++++++++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Chat    | Client-Client-Thread-1 | null             | Client-Thread-1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09:57:59 CET 2020 | ++++++++++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Chat    | Client-Client-Thread-2 | null             | Client-Thread-2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09:57:59 CET 2020 | ++++++++++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Logout  | Client-Client-Thread-1 | null             | Client-Thread-1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09:58:00 CET 2020 | null      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| Logout  | Client-Client-Thread-2 | null             | Client-Thread-2 | </a:t>
            </a:r>
            <a:r>
              <a:rPr lang="de-DE" altLang="de-DE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Fri</a:t>
            </a:r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 Jan 10 09:58:00 CET 2020 | null       |</a:t>
            </a:r>
          </a:p>
          <a:p>
            <a:pPr lvl="0"/>
            <a:r>
              <a:rPr lang="de-DE" altLang="de-DE" sz="1000" dirty="0">
                <a:solidFill>
                  <a:srgbClr val="C3E88D"/>
                </a:solidFill>
                <a:latin typeface="Consolas" panose="020B0609020204030204" pitchFamily="49" charset="0"/>
              </a:rPr>
              <a:t>+---------+------------------------+------------------+-----------------+------------------------------+------------+</a:t>
            </a:r>
          </a:p>
        </p:txBody>
      </p:sp>
    </p:spTree>
    <p:extLst>
      <p:ext uri="{BB962C8B-B14F-4D97-AF65-F5344CB8AC3E}">
        <p14:creationId xmlns:p14="http://schemas.microsoft.com/office/powerpoint/2010/main" val="31751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546D3BE-53E2-4FEC-BC65-0A36310AD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3409AD-E587-4DEC-A560-C9D5AE18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0"/>
            <a:ext cx="7239000" cy="1152128"/>
          </a:xfrm>
        </p:spPr>
        <p:txBody>
          <a:bodyPr/>
          <a:lstStyle/>
          <a:p>
            <a:r>
              <a:rPr lang="de-DE" b="1" dirty="0"/>
              <a:t>Ursachensuche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4C12DF3-99DF-4A1D-A20D-D35C7D0BF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66" y="908720"/>
            <a:ext cx="5074476" cy="317009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AuditLogConnection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synchronized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type)</a:t>
            </a:r>
          </a:p>
          <a:p>
            <a:pPr lvl="0"/>
            <a:r>
              <a:rPr lang="de-DE" altLang="de-DE" sz="1000">
                <a:solidFill>
                  <a:srgbClr val="F78C6C"/>
                </a:solidFill>
                <a:latin typeface="Consolas" panose="020B0609020204030204" pitchFamily="49" charset="0"/>
              </a:rPr>
              <a:t>  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de-DE" altLang="de-DE" sz="100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lang="de-DE" altLang="de-DE" sz="1000">
                <a:solidFill>
                  <a:srgbClr val="F78C6C"/>
                </a:solidFill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createAuditLogPdu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setPduType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(type)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de-DE" altLang="de-DE" sz="1000">
                <a:solidFill>
                  <a:srgbClr val="FFCB6B"/>
                </a:solidFill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createAuditLogPdu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AuditLogPDU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setPduType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setAuditTime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currentTimeMillis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setClientThreadName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getClientThreadName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EEFFE3"/>
                </a:solidFill>
                <a:latin typeface="Consolas" panose="020B0609020204030204" pitchFamily="49" charset="0"/>
              </a:rPr>
              <a:t>pdu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2AAFF"/>
                </a:solidFill>
                <a:latin typeface="Consolas" panose="020B0609020204030204" pitchFamily="49" charset="0"/>
              </a:rPr>
              <a:t>setServerThreadName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F78C6C"/>
                </a:solidFill>
                <a:latin typeface="Consolas" panose="020B0609020204030204" pitchFamily="49" charset="0"/>
              </a:rPr>
              <a:t>(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F78C6C"/>
                </a:solidFill>
                <a:latin typeface="Consolas" panose="020B0609020204030204" pitchFamily="49" charset="0"/>
              </a:rPr>
              <a:t>chatPdu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2AAFF"/>
                </a:solidFill>
                <a:latin typeface="Consolas" panose="020B0609020204030204" pitchFamily="49" charset="0"/>
              </a:rPr>
              <a:t>getServerThreadName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F78C6C"/>
                </a:solidFill>
                <a:latin typeface="Consolas" panose="020B0609020204030204" pitchFamily="49" charset="0"/>
              </a:rPr>
              <a:t>())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setMessage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9052A6-446D-4A3D-8E09-1787D9634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66" y="4150827"/>
            <a:ext cx="5074476" cy="246221"/>
          </a:xfrm>
          <a:prstGeom prst="rect">
            <a:avLst/>
          </a:prstGeom>
          <a:solidFill>
            <a:srgbClr val="263238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setServerThreadName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currentThread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1" i="1" u="sng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1" i="1" u="sng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de-DE" altLang="de-DE" sz="1000">
              <a:solidFill>
                <a:srgbClr val="F78C6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19C522D-7FBB-420B-99D2-00056F12C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86" y="4469056"/>
            <a:ext cx="5076056" cy="861774"/>
          </a:xfrm>
          <a:prstGeom prst="rect">
            <a:avLst/>
          </a:prstGeom>
          <a:solidFill>
            <a:srgbClr val="263238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PduType;ClientThreadName;ServerThreadName;UserName;AuditTime;Message;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Login ;Client-Client-Thread-1;Client-Thread-1;Client-Thread-1;Fri Jan 10 10:00:15 CET 2020;null;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>
              <a:solidFill>
                <a:srgbClr val="EEFFE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>
                <a:solidFill>
                  <a:srgbClr val="EEFFE3"/>
                </a:solidFill>
                <a:latin typeface="Consolas" panose="020B0609020204030204" pitchFamily="49" charset="0"/>
              </a:rPr>
              <a:t>!!! </a:t>
            </a:r>
            <a:r>
              <a:rPr lang="de-DE" altLang="de-DE" sz="1000" err="1">
                <a:solidFill>
                  <a:srgbClr val="EEFFE3"/>
                </a:solidFill>
                <a:latin typeface="Consolas" panose="020B0609020204030204" pitchFamily="49" charset="0"/>
              </a:rPr>
              <a:t>ServerThreadName</a:t>
            </a:r>
            <a:r>
              <a:rPr lang="de-DE" altLang="de-DE" sz="1000">
                <a:solidFill>
                  <a:srgbClr val="EEFFE3"/>
                </a:solidFill>
                <a:latin typeface="Consolas" panose="020B0609020204030204" pitchFamily="49" charset="0"/>
              </a:rPr>
              <a:t> == </a:t>
            </a:r>
            <a:r>
              <a:rPr lang="de-DE" altLang="de-DE" sz="1000" err="1">
                <a:solidFill>
                  <a:srgbClr val="EEFFE3"/>
                </a:solidFill>
                <a:latin typeface="Consolas" panose="020B0609020204030204" pitchFamily="49" charset="0"/>
              </a:rPr>
              <a:t>UserName</a:t>
            </a:r>
            <a:r>
              <a:rPr lang="de-DE" altLang="de-DE" sz="1000">
                <a:solidFill>
                  <a:srgbClr val="EEFFE3"/>
                </a:solidFill>
                <a:latin typeface="Consolas" panose="020B0609020204030204" pitchFamily="49" charset="0"/>
              </a:rPr>
              <a:t> !!!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rgbClr val="EEFFE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309BF9C-0756-4557-8581-C97F2064F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776" y="1964285"/>
            <a:ext cx="3189094" cy="1785104"/>
          </a:xfrm>
          <a:prstGeom prst="rect">
            <a:avLst/>
          </a:prstGeom>
          <a:solidFill>
            <a:srgbClr val="263238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kumimoji="0" lang="de-DE" altLang="de-DE" sz="10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1000" b="1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10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SimpleChatWorkerThreadImpl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loginRequestAction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0"/>
            <a:r>
              <a:rPr lang="de-DE" altLang="de-DE" sz="1000">
                <a:solidFill>
                  <a:srgbClr val="F78C6C"/>
                </a:solidFill>
                <a:latin typeface="Consolas" panose="020B0609020204030204" pitchFamily="49" charset="0"/>
              </a:rPr>
              <a:t>   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ChatPDU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{ ... }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clientThreadName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receivedPdu</a:t>
            </a:r>
            <a:endParaRPr kumimoji="0" lang="de-DE" altLang="de-DE" sz="1000" b="0" i="0" u="none" strike="noStrike" cap="none" normalizeH="0" baseline="0">
              <a:ln>
                <a:noFill/>
              </a:ln>
              <a:solidFill>
                <a:srgbClr val="F78C6C"/>
              </a:solidFill>
              <a:effectLst/>
              <a:latin typeface="Consolas" panose="020B0609020204030204" pitchFamily="49" charset="0"/>
            </a:endParaRPr>
          </a:p>
          <a:p>
            <a:pPr lvl="0"/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getClientThreadName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currentThread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endParaRPr lang="de-DE" altLang="de-DE" sz="1000">
              <a:solidFill>
                <a:srgbClr val="F78C6C"/>
              </a:solidFill>
              <a:latin typeface="Consolas" panose="020B0609020204030204" pitchFamily="49" charset="0"/>
            </a:endParaRPr>
          </a:p>
          <a:p>
            <a:pPr lvl="0"/>
            <a:r>
              <a:rPr lang="de-DE" altLang="de-DE" sz="1000">
                <a:solidFill>
                  <a:srgbClr val="F78C6C"/>
                </a:solidFill>
                <a:latin typeface="Consolas" panose="020B0609020204030204" pitchFamily="49" charset="0"/>
              </a:rPr>
              <a:t>          </a:t>
            </a:r>
            <a:r>
              <a:rPr lang="de-DE" altLang="de-DE" sz="1000" err="1">
                <a:solidFill>
                  <a:srgbClr val="F78C6C"/>
                </a:solidFill>
                <a:latin typeface="Consolas" panose="020B0609020204030204" pitchFamily="49" charset="0"/>
              </a:rPr>
              <a:t>receivedPdu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rgbClr val="F78C6C"/>
              </a:solidFill>
              <a:effectLst/>
              <a:latin typeface="Consolas" panose="020B0609020204030204" pitchFamily="49" charset="0"/>
            </a:endParaRPr>
          </a:p>
          <a:p>
            <a:pPr lvl="0"/>
            <a:r>
              <a:rPr lang="de-DE" altLang="de-DE" sz="1000">
                <a:solidFill>
                  <a:srgbClr val="FFCB6B"/>
                </a:solidFill>
                <a:latin typeface="Consolas" panose="020B0609020204030204" pitchFamily="49" charset="0"/>
              </a:rPr>
              <a:t>      { ... }</a:t>
            </a:r>
            <a:br>
              <a:rPr lang="de-DE" altLang="de-DE" sz="1000">
                <a:solidFill>
                  <a:srgbClr val="89DDFF"/>
                </a:solidFill>
                <a:latin typeface="Consolas" panose="020B0609020204030204" pitchFamily="49" charset="0"/>
              </a:rPr>
            </a:br>
            <a:r>
              <a:rPr lang="de-DE" altLang="de-DE" sz="100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B791405-5F50-467E-A8AD-F2DFE262B07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 flipH="1" flipV="1">
            <a:off x="3361545" y="1362053"/>
            <a:ext cx="3366545" cy="4571009"/>
          </a:xfrm>
          <a:prstGeom prst="bentConnector5">
            <a:avLst>
              <a:gd name="adj1" fmla="val -6790"/>
              <a:gd name="adj2" fmla="val 60320"/>
              <a:gd name="adj3" fmla="val 10679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7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el 1">
            <a:extLst>
              <a:ext uri="{FF2B5EF4-FFF2-40B4-BE49-F238E27FC236}">
                <a16:creationId xmlns:a16="http://schemas.microsoft.com/office/drawing/2014/main" id="{C9AB673C-539A-F041-80A7-D5A5BF294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Administrationsprogramm</a:t>
            </a:r>
          </a:p>
        </p:txBody>
      </p:sp>
      <p:pic>
        <p:nvPicPr>
          <p:cNvPr id="31749" name="Grafik 2">
            <a:extLst>
              <a:ext uri="{FF2B5EF4-FFF2-40B4-BE49-F238E27FC236}">
                <a16:creationId xmlns:a16="http://schemas.microsoft.com/office/drawing/2014/main" id="{AF555169-89EE-A541-9006-8C5014CD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2" y="1650504"/>
            <a:ext cx="7395376" cy="3556992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D05F42B-6393-224B-B6CF-B6FEF8EF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7239000" cy="1152128"/>
          </a:xfrm>
        </p:spPr>
        <p:txBody>
          <a:bodyPr/>
          <a:lstStyle/>
          <a:p>
            <a:r>
              <a:rPr lang="de-DE" altLang="de-DE" b="1" dirty="0"/>
              <a:t>Klassendiagramm + Codeausschnitt Administrationsprogramm</a:t>
            </a:r>
            <a:endParaRPr lang="de-DE" b="1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F3F38FF-580F-4393-BF95-506F6C5E9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3558C2-D3C3-498E-8521-60050BDBA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780928"/>
            <a:ext cx="4608000" cy="3000821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/**</a:t>
            </a:r>
            <a:r>
              <a:rPr lang="de-DE" altLang="de-DE" sz="700" i="1">
                <a:solidFill>
                  <a:srgbClr val="546E7A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7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de-DE" altLang="de-DE" sz="700" b="1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see</a:t>
            </a:r>
            <a:r>
              <a:rPr kumimoji="0" lang="de-DE" altLang="de-DE" sz="700" b="1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AdminGUIController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*/</a:t>
            </a:r>
            <a:b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analyse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TreeItem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selectedItem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"/"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selectedItem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"/"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selectedItem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selectedFile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cvsSplitBy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pduCounter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getProperty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user.dir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cvsSplitBy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LOGIN_REQUEST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getDescription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userMap.containsKey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[3]))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[3], 0, 1, 0, 0, 0,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[4], "", "");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userMap.put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[3],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}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userMap.get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[3]);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ti.setLoginTime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[4]);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ti.setPduLoginCounter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ti.getPduLoginCounter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+ 1);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userMap.put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[3],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6ED1915-F3D0-4464-89F2-594FA7BFC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544" y="1727225"/>
            <a:ext cx="4031936" cy="407803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LOGOUT_REQUEST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getDescription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setLogoutTime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[4])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setPduLogoutCounter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getPduLogoutCounter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CHAT_MESSAGE_REQUEST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getDescription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setPduMessageCounter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getPduMessageCounter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FINISH_AUDIT_REQUEST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getDescription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setPduFinishCounter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getPduFinishCounter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AuditLogPduType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getDescription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setPduUndefineCounter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getPduUndefineCounter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userMap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pdu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[3]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pduCounter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de-DE" altLang="de-DE" sz="700" i="1" err="1">
                <a:solidFill>
                  <a:srgbClr val="C792EA"/>
                </a:solidFill>
                <a:latin typeface="Consolas" panose="020B0609020204030204" pitchFamily="49" charset="0"/>
              </a:rPr>
              <a:t>for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Map.Entry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&lt;String,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TableItem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userMap.entrySet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setEstimatedTime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calculateTimeDif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getLogoutTime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getLoginTime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EEFFE3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e) {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setErrorMessage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ExceptionHandler</a:t>
            </a:r>
            <a:r>
              <a:rPr kumimoji="0" lang="de-DE" altLang="de-DE" sz="700" b="0" i="0" u="none" strike="noStrike" cap="none" normalizeH="0" baseline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logException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(e)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700" b="0" i="1" u="none" strike="noStrike" cap="none" normalizeH="0" baseline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7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7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179E895-5737-4499-AF0B-0B2EBB970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57" y="1268760"/>
            <a:ext cx="29813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6FF2-F684-477A-9D8F-27EE2D1FC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2895600"/>
            <a:ext cx="5562600" cy="1476000"/>
          </a:xfrm>
        </p:spPr>
        <p:txBody>
          <a:bodyPr/>
          <a:lstStyle/>
          <a:p>
            <a:r>
              <a:rPr lang="de-DE" dirty="0"/>
              <a:t>Teilaufgabe 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A3E20A-DB97-40E3-8CF6-C6853CB8A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320000"/>
            <a:ext cx="5562600" cy="1752600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Vorstellung der Leistungstests der </a:t>
            </a:r>
            <a:r>
              <a:rPr lang="de-DE" altLang="de-DE" dirty="0" err="1"/>
              <a:t>AuditLog</a:t>
            </a:r>
            <a:r>
              <a:rPr lang="de-DE" altLang="de-DE" dirty="0"/>
              <a:t> Lösung</a:t>
            </a:r>
          </a:p>
          <a:p>
            <a:pPr marL="108585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de-DE" altLang="de-DE" dirty="0"/>
              <a:t>Vergleich von UDP und TCP </a:t>
            </a:r>
          </a:p>
          <a:p>
            <a:pPr marL="108585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de-DE" altLang="de-DE" dirty="0"/>
              <a:t>Analyse des Ressourcenverbrauchs während der Tests</a:t>
            </a:r>
          </a:p>
          <a:p>
            <a:pPr marL="285750"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Analyse des Nachrichtenverkehrs mit Wireshark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C8252-0F3A-46D8-9F26-75B1E0212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7467600" y="64008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950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1" name="Titel 1">
            <a:extLst>
              <a:ext uri="{FF2B5EF4-FFF2-40B4-BE49-F238E27FC236}">
                <a16:creationId xmlns:a16="http://schemas.microsoft.com/office/drawing/2014/main" id="{1E55308E-974F-294F-B813-BB9A7C26D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Testen der </a:t>
            </a:r>
            <a:r>
              <a:rPr lang="de-DE" altLang="de-DE" b="1" dirty="0" err="1"/>
              <a:t>AuditLog</a:t>
            </a:r>
            <a:r>
              <a:rPr lang="de-DE" altLang="de-DE" b="1" dirty="0"/>
              <a:t> Lösung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DF65E95-BF9F-5040-94BD-8389DEBABBFD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008000"/>
            <a:ext cx="7752756" cy="9647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UDP Benchmarking Ergebnisse Tabellarisch</a:t>
            </a:r>
          </a:p>
          <a:p>
            <a:pPr eaLnBrk="1" hangingPunct="1">
              <a:defRPr/>
            </a:pPr>
            <a:r>
              <a:rPr lang="de-DE" altLang="de-DE" sz="1600" kern="0" dirty="0"/>
              <a:t>Messungstyp: Variation Threadanzahl</a:t>
            </a:r>
          </a:p>
          <a:p>
            <a:pPr eaLnBrk="1" hangingPunct="1">
              <a:defRPr/>
            </a:pPr>
            <a:r>
              <a:rPr lang="de-DE" altLang="de-DE" sz="1600" kern="0" dirty="0"/>
              <a:t>Implementierungstyp: </a:t>
            </a:r>
            <a:r>
              <a:rPr lang="de-DE" sz="1600" dirty="0"/>
              <a:t>TCPSimple-Implementation </a:t>
            </a:r>
            <a:endParaRPr lang="de-DE" altLang="de-DE" sz="1600" kern="0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7FC7A47-6296-2D47-B0E6-636156855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717613"/>
              </p:ext>
            </p:extLst>
          </p:nvPr>
        </p:nvGraphicFramePr>
        <p:xfrm>
          <a:off x="309129" y="2204860"/>
          <a:ext cx="8525742" cy="35976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784">
                  <a:extLst>
                    <a:ext uri="{9D8B030D-6E8A-4147-A177-3AD203B41FA5}">
                      <a16:colId xmlns:a16="http://schemas.microsoft.com/office/drawing/2014/main" val="218461918"/>
                    </a:ext>
                  </a:extLst>
                </a:gridCol>
                <a:gridCol w="1960838">
                  <a:extLst>
                    <a:ext uri="{9D8B030D-6E8A-4147-A177-3AD203B41FA5}">
                      <a16:colId xmlns:a16="http://schemas.microsoft.com/office/drawing/2014/main" val="2140541828"/>
                    </a:ext>
                  </a:extLst>
                </a:gridCol>
                <a:gridCol w="2250260">
                  <a:extLst>
                    <a:ext uri="{9D8B030D-6E8A-4147-A177-3AD203B41FA5}">
                      <a16:colId xmlns:a16="http://schemas.microsoft.com/office/drawing/2014/main" val="2329445205"/>
                    </a:ext>
                  </a:extLst>
                </a:gridCol>
                <a:gridCol w="2575860">
                  <a:extLst>
                    <a:ext uri="{9D8B030D-6E8A-4147-A177-3AD203B41FA5}">
                      <a16:colId xmlns:a16="http://schemas.microsoft.com/office/drawing/2014/main" val="789010113"/>
                    </a:ext>
                  </a:extLst>
                </a:gridCol>
              </a:tblGrid>
              <a:tr h="5600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Anzahl Client-Threads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Anzahl (geplante) </a:t>
                      </a:r>
                    </a:p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Nachrichten je Client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Durchschnitt: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50%-Percentile aller </a:t>
                      </a:r>
                    </a:p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gemessenen RTTs in </a:t>
                      </a:r>
                      <a:r>
                        <a:rPr lang="de-DE" sz="1000" b="1" u="none" strike="noStrike" dirty="0" err="1">
                          <a:effectLst/>
                        </a:rPr>
                        <a:t>ms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Durchschnitt: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Arithmetisches Mittel aller </a:t>
                      </a:r>
                    </a:p>
                    <a:p>
                      <a:pPr algn="ctr" fontAlgn="b"/>
                      <a:r>
                        <a:rPr lang="de-DE" sz="1000" b="1" u="none" strike="noStrike" dirty="0">
                          <a:effectLst/>
                        </a:rPr>
                        <a:t>gemessenen RTTs in </a:t>
                      </a:r>
                      <a:r>
                        <a:rPr lang="de-DE" sz="1000" b="1" u="none" strike="noStrike" dirty="0" err="1">
                          <a:effectLst/>
                        </a:rPr>
                        <a:t>ms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323822"/>
                  </a:ext>
                </a:extLst>
              </a:tr>
              <a:tr h="60753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10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4,41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5,70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73337"/>
                  </a:ext>
                </a:extLst>
              </a:tr>
              <a:tr h="60753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5,64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8,58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203037"/>
                  </a:ext>
                </a:extLst>
              </a:tr>
              <a:tr h="60753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30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5,95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10,59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019201"/>
                  </a:ext>
                </a:extLst>
              </a:tr>
              <a:tr h="60753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40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7,61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15,11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7412"/>
                  </a:ext>
                </a:extLst>
              </a:tr>
              <a:tr h="60753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50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10,15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22,24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8" marR="4918" marT="4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3361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el 1">
            <a:extLst>
              <a:ext uri="{FF2B5EF4-FFF2-40B4-BE49-F238E27FC236}">
                <a16:creationId xmlns:a16="http://schemas.microsoft.com/office/drawing/2014/main" id="{4E1F0600-73ED-B041-9FCA-7B02CEF80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Testen der </a:t>
            </a:r>
            <a:r>
              <a:rPr lang="de-DE" altLang="de-DE" b="1" dirty="0" err="1"/>
              <a:t>AuditLog</a:t>
            </a:r>
            <a:r>
              <a:rPr lang="de-DE" altLang="de-DE" b="1" dirty="0"/>
              <a:t> Lösung</a:t>
            </a:r>
            <a:endParaRPr lang="de-DE" altLang="de-DE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B20D11-77CA-9E41-823B-4323A145304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116000"/>
            <a:ext cx="5008563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UDP Benchmarking Ergebnisse Graphisch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B22B192F-6BDC-D44B-B918-8E35F24AB6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022824"/>
              </p:ext>
            </p:extLst>
          </p:nvPr>
        </p:nvGraphicFramePr>
        <p:xfrm>
          <a:off x="609600" y="1710074"/>
          <a:ext cx="792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9" name="Titel 1">
            <a:extLst>
              <a:ext uri="{FF2B5EF4-FFF2-40B4-BE49-F238E27FC236}">
                <a16:creationId xmlns:a16="http://schemas.microsoft.com/office/drawing/2014/main" id="{35E75CCA-E2FA-4949-A0DF-9C1A3F2AF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Testen der </a:t>
            </a:r>
            <a:r>
              <a:rPr lang="de-DE" altLang="de-DE" b="1" dirty="0" err="1"/>
              <a:t>AuditLog</a:t>
            </a:r>
            <a:r>
              <a:rPr lang="de-DE" altLang="de-DE" b="1" dirty="0"/>
              <a:t> Lösung</a:t>
            </a:r>
            <a:endParaRPr lang="de-DE" altLang="de-DE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21AADEA-06B1-3C47-B779-1DC5868F6502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008000"/>
            <a:ext cx="7924800" cy="9647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TCP Benchmarking Ergebnisse Tabellarisch</a:t>
            </a:r>
          </a:p>
          <a:p>
            <a:pPr eaLnBrk="1" hangingPunct="1">
              <a:defRPr/>
            </a:pPr>
            <a:r>
              <a:rPr lang="de-DE" altLang="de-DE" sz="1600" kern="0" dirty="0"/>
              <a:t>Messungstyp: Variation Threadanzahl</a:t>
            </a:r>
          </a:p>
          <a:p>
            <a:pPr eaLnBrk="1" hangingPunct="1">
              <a:defRPr/>
            </a:pPr>
            <a:r>
              <a:rPr lang="de-DE" altLang="de-DE" sz="1600" kern="0" dirty="0"/>
              <a:t>Implementierungstyp: </a:t>
            </a:r>
            <a:r>
              <a:rPr lang="de-DE" sz="1600" dirty="0"/>
              <a:t>TCPSimple-Implementation </a:t>
            </a:r>
            <a:endParaRPr lang="de-DE" altLang="de-DE" sz="1600" kern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62C51095-213B-F945-865D-B322FD0A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25104"/>
              </p:ext>
            </p:extLst>
          </p:nvPr>
        </p:nvGraphicFramePr>
        <p:xfrm>
          <a:off x="327322" y="2187592"/>
          <a:ext cx="8489356" cy="3580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9686">
                  <a:extLst>
                    <a:ext uri="{9D8B030D-6E8A-4147-A177-3AD203B41FA5}">
                      <a16:colId xmlns:a16="http://schemas.microsoft.com/office/drawing/2014/main" val="407550308"/>
                    </a:ext>
                  </a:extLst>
                </a:gridCol>
                <a:gridCol w="2033132">
                  <a:extLst>
                    <a:ext uri="{9D8B030D-6E8A-4147-A177-3AD203B41FA5}">
                      <a16:colId xmlns:a16="http://schemas.microsoft.com/office/drawing/2014/main" val="3905899511"/>
                    </a:ext>
                  </a:extLst>
                </a:gridCol>
                <a:gridCol w="2268592">
                  <a:extLst>
                    <a:ext uri="{9D8B030D-6E8A-4147-A177-3AD203B41FA5}">
                      <a16:colId xmlns:a16="http://schemas.microsoft.com/office/drawing/2014/main" val="3397435761"/>
                    </a:ext>
                  </a:extLst>
                </a:gridCol>
                <a:gridCol w="2577946">
                  <a:extLst>
                    <a:ext uri="{9D8B030D-6E8A-4147-A177-3AD203B41FA5}">
                      <a16:colId xmlns:a16="http://schemas.microsoft.com/office/drawing/2014/main" val="3912070155"/>
                    </a:ext>
                  </a:extLst>
                </a:gridCol>
              </a:tblGrid>
              <a:tr h="58894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b="1" u="none" strike="noStrike">
                          <a:effectLst/>
                        </a:rPr>
                        <a:t>Anzahl Client-Threads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b="1" u="none" strike="noStrike" dirty="0">
                          <a:effectLst/>
                        </a:rPr>
                        <a:t>Anzahl (geplante) </a:t>
                      </a:r>
                    </a:p>
                    <a:p>
                      <a:pPr algn="ctr" fontAlgn="t"/>
                      <a:r>
                        <a:rPr lang="de-DE" sz="1000" b="1" u="none" strike="noStrike" dirty="0">
                          <a:effectLst/>
                        </a:rPr>
                        <a:t>Nachrichten je Client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b="1" u="none" strike="noStrike" dirty="0">
                          <a:effectLst/>
                        </a:rPr>
                        <a:t>Durchschnitt: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50%-Percentile aller 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gemessenen RTTs in </a:t>
                      </a:r>
                      <a:r>
                        <a:rPr lang="de-DE" sz="1000" b="1" u="none" strike="noStrike" dirty="0" err="1">
                          <a:effectLst/>
                        </a:rPr>
                        <a:t>ms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b="1" u="none" strike="noStrike" dirty="0">
                          <a:effectLst/>
                        </a:rPr>
                        <a:t>Durchschnitt: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Arithmetisches Mittel aller </a:t>
                      </a:r>
                      <a:br>
                        <a:rPr lang="de-DE" sz="1000" b="1" u="none" strike="noStrike" dirty="0">
                          <a:effectLst/>
                        </a:rPr>
                      </a:br>
                      <a:r>
                        <a:rPr lang="de-DE" sz="1000" b="1" u="none" strike="noStrike" dirty="0">
                          <a:effectLst/>
                        </a:rPr>
                        <a:t>gemessenen RTTs in </a:t>
                      </a:r>
                      <a:r>
                        <a:rPr lang="de-DE" sz="1000" b="1" u="none" strike="noStrike" dirty="0" err="1">
                          <a:effectLst/>
                        </a:rPr>
                        <a:t>ms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4773"/>
                  </a:ext>
                </a:extLst>
              </a:tr>
              <a:tr h="59838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10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3,96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5,05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773832"/>
                  </a:ext>
                </a:extLst>
              </a:tr>
              <a:tr h="59838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4,70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7,58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669224"/>
                  </a:ext>
                </a:extLst>
              </a:tr>
              <a:tr h="59838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30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7,12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12,73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278643"/>
                  </a:ext>
                </a:extLst>
              </a:tr>
              <a:tr h="59838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40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9,14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>
                          <a:effectLst/>
                        </a:rPr>
                        <a:t>16,03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708281"/>
                  </a:ext>
                </a:extLst>
              </a:tr>
              <a:tr h="59838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50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14,22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23,66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2458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el 1">
            <a:extLst>
              <a:ext uri="{FF2B5EF4-FFF2-40B4-BE49-F238E27FC236}">
                <a16:creationId xmlns:a16="http://schemas.microsoft.com/office/drawing/2014/main" id="{641B00DB-5760-6847-A678-6CB9F07AD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Testen der </a:t>
            </a:r>
            <a:r>
              <a:rPr lang="de-DE" altLang="de-DE" b="1" dirty="0" err="1"/>
              <a:t>AuditLog</a:t>
            </a:r>
            <a:r>
              <a:rPr lang="de-DE" altLang="de-DE" b="1" dirty="0"/>
              <a:t> Lösung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4FEBFE-AB72-3E41-B7C7-5F69F373F979}"/>
              </a:ext>
            </a:extLst>
          </p:cNvPr>
          <p:cNvSpPr txBox="1">
            <a:spLocks noChangeArrowheads="1"/>
          </p:cNvSpPr>
          <p:nvPr/>
        </p:nvSpPr>
        <p:spPr>
          <a:xfrm>
            <a:off x="954000" y="1116000"/>
            <a:ext cx="5081588" cy="388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TCP Benchmarking Ergebnisse Graphisch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C7388062-E2B6-B446-9F17-5506811DE3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397824"/>
              </p:ext>
            </p:extLst>
          </p:nvPr>
        </p:nvGraphicFramePr>
        <p:xfrm>
          <a:off x="609600" y="1710000"/>
          <a:ext cx="792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9688C676-4039-4E4C-BBCD-D1A56708B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de-DE" altLang="de-DE" b="1" dirty="0"/>
              <a:t>Vorstellung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976486D7-F9A8-5A43-A4B5-1FFB83F01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14832" y="1844675"/>
            <a:ext cx="3244850" cy="40386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b="1" dirty="0"/>
              <a:t>Gruppe: </a:t>
            </a:r>
          </a:p>
          <a:p>
            <a:pPr eaLnBrk="1" hangingPunct="1">
              <a:defRPr/>
            </a:pPr>
            <a:r>
              <a:rPr lang="de-DE" altLang="de-DE" sz="2000" dirty="0"/>
              <a:t>Magdalena Hegel</a:t>
            </a:r>
          </a:p>
          <a:p>
            <a:pPr eaLnBrk="1" hangingPunct="1">
              <a:defRPr/>
            </a:pPr>
            <a:r>
              <a:rPr lang="de-DE" altLang="de-DE" sz="2000" dirty="0"/>
              <a:t>Simon Potye</a:t>
            </a:r>
          </a:p>
          <a:p>
            <a:pPr eaLnBrk="1" hangingPunct="1">
              <a:defRPr/>
            </a:pPr>
            <a:r>
              <a:rPr lang="de-DE" altLang="de-DE" sz="2000" dirty="0"/>
              <a:t>Marc-Daniel Scherer </a:t>
            </a:r>
          </a:p>
          <a:p>
            <a:pPr eaLnBrk="1" hangingPunct="1">
              <a:defRPr/>
            </a:pPr>
            <a:r>
              <a:rPr lang="de-DE" altLang="de-DE" sz="2000" dirty="0"/>
              <a:t>Simon Symhoven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dirty="0"/>
          </a:p>
        </p:txBody>
      </p:sp>
      <p:sp>
        <p:nvSpPr>
          <p:cNvPr id="19462" name="Rectangle 4">
            <a:extLst>
              <a:ext uri="{FF2B5EF4-FFF2-40B4-BE49-F238E27FC236}">
                <a16:creationId xmlns:a16="http://schemas.microsoft.com/office/drawing/2014/main" id="{D1F66B81-9C13-5B46-9499-307D07360F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60032" y="1844675"/>
            <a:ext cx="3543300" cy="40386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de-DE" altLang="de-DE" sz="2000" b="1" dirty="0"/>
              <a:t>Aufgabenverteilung: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de-DE" altLang="de-DE" sz="2000" dirty="0"/>
              <a:t>Teilaufgabe 1, Teilaufgabe 3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de-DE" altLang="de-DE" sz="2000" dirty="0"/>
              <a:t>Teilaufgabe 2, Teilaufgabe 3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de-DE" altLang="de-DE" sz="2000" dirty="0"/>
              <a:t>Teilaufgabe 1, Teilaufgabe 3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de-DE" altLang="de-DE" sz="2000" dirty="0"/>
              <a:t>Teilaufgabe 2, Teilaufgabe 3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de-DE" altLang="de-DE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950D48B-6CC0-484F-A800-3F412F0B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8136904" cy="4392488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E410B544-3DE5-E74D-82FA-B940BE09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b="1" dirty="0"/>
              <a:t>Vergleich TCP und UDP</a:t>
            </a:r>
          </a:p>
        </p:txBody>
      </p:sp>
    </p:spTree>
    <p:extLst>
      <p:ext uri="{BB962C8B-B14F-4D97-AF65-F5344CB8AC3E}">
        <p14:creationId xmlns:p14="http://schemas.microsoft.com/office/powerpoint/2010/main" val="206718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el 1">
            <a:extLst>
              <a:ext uri="{FF2B5EF4-FFF2-40B4-BE49-F238E27FC236}">
                <a16:creationId xmlns:a16="http://schemas.microsoft.com/office/drawing/2014/main" id="{8B405605-0A97-3540-8697-15C55588F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Heap-Größe und CPU-Auslastung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028178C-0A39-CE46-A544-1E8A7C2CD89A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303200"/>
            <a:ext cx="3281363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sz="2000" dirty="0"/>
              <a:t>Ressourcenverbrauch</a:t>
            </a:r>
            <a:r>
              <a:rPr lang="de-DE" sz="2000" b="1" dirty="0"/>
              <a:t> </a:t>
            </a:r>
            <a:r>
              <a:rPr lang="de-DE" altLang="de-DE" sz="2000" kern="0" dirty="0"/>
              <a:t>TCP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pic>
        <p:nvPicPr>
          <p:cNvPr id="44038" name="Grafik 2">
            <a:extLst>
              <a:ext uri="{FF2B5EF4-FFF2-40B4-BE49-F238E27FC236}">
                <a16:creationId xmlns:a16="http://schemas.microsoft.com/office/drawing/2014/main" id="{E98DFC38-E68B-D34F-AED4-2D3C7364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2"/>
          <a:stretch>
            <a:fillRect/>
          </a:stretch>
        </p:blipFill>
        <p:spPr bwMode="auto">
          <a:xfrm>
            <a:off x="53975" y="2182744"/>
            <a:ext cx="2174875" cy="27273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Grafik 3">
            <a:extLst>
              <a:ext uri="{FF2B5EF4-FFF2-40B4-BE49-F238E27FC236}">
                <a16:creationId xmlns:a16="http://schemas.microsoft.com/office/drawing/2014/main" id="{49DA0119-EDB4-3140-9B32-2A0E4266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6"/>
          <a:stretch>
            <a:fillRect/>
          </a:stretch>
        </p:blipFill>
        <p:spPr bwMode="auto">
          <a:xfrm>
            <a:off x="2308225" y="2177981"/>
            <a:ext cx="2182813" cy="273208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CF4C0555-D401-8044-A3BE-9F43D3FF9A58}"/>
              </a:ext>
            </a:extLst>
          </p:cNvPr>
          <p:cNvSpPr txBox="1">
            <a:spLocks noChangeArrowheads="1"/>
          </p:cNvSpPr>
          <p:nvPr/>
        </p:nvSpPr>
        <p:spPr>
          <a:xfrm>
            <a:off x="53975" y="5220000"/>
            <a:ext cx="4437063" cy="388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Anzahl Client Threads: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EB2CC1A-8121-3345-AB15-E4F38511109B}"/>
              </a:ext>
            </a:extLst>
          </p:cNvPr>
          <p:cNvSpPr txBox="1">
            <a:spLocks noChangeArrowheads="1"/>
          </p:cNvSpPr>
          <p:nvPr/>
        </p:nvSpPr>
        <p:spPr>
          <a:xfrm>
            <a:off x="4652963" y="5220000"/>
            <a:ext cx="4491037" cy="388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Anzahl Client Threads: 50</a:t>
            </a:r>
          </a:p>
        </p:txBody>
      </p:sp>
      <p:pic>
        <p:nvPicPr>
          <p:cNvPr id="44042" name="Grafik 4">
            <a:extLst>
              <a:ext uri="{FF2B5EF4-FFF2-40B4-BE49-F238E27FC236}">
                <a16:creationId xmlns:a16="http://schemas.microsoft.com/office/drawing/2014/main" id="{1418F070-C47F-D443-887F-7199C313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"/>
          <a:stretch>
            <a:fillRect/>
          </a:stretch>
        </p:blipFill>
        <p:spPr bwMode="auto">
          <a:xfrm>
            <a:off x="4652963" y="2177981"/>
            <a:ext cx="2198687" cy="273208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Grafik 6">
            <a:extLst>
              <a:ext uri="{FF2B5EF4-FFF2-40B4-BE49-F238E27FC236}">
                <a16:creationId xmlns:a16="http://schemas.microsoft.com/office/drawing/2014/main" id="{97D35DBE-C738-1649-8305-F271C385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8"/>
          <a:stretch>
            <a:fillRect/>
          </a:stretch>
        </p:blipFill>
        <p:spPr bwMode="auto">
          <a:xfrm>
            <a:off x="6880225" y="2177981"/>
            <a:ext cx="2263775" cy="273208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070ACFD-3D93-5148-BF8A-09261F8F403F}"/>
              </a:ext>
            </a:extLst>
          </p:cNvPr>
          <p:cNvSpPr txBox="1">
            <a:spLocks noChangeArrowheads="1"/>
          </p:cNvSpPr>
          <p:nvPr/>
        </p:nvSpPr>
        <p:spPr>
          <a:xfrm>
            <a:off x="4305300" y="5220000"/>
            <a:ext cx="512763" cy="388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vs.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5893F6F-15F0-EE4E-9226-D930BA400CA3}"/>
              </a:ext>
            </a:extLst>
          </p:cNvPr>
          <p:cNvCxnSpPr/>
          <p:nvPr/>
        </p:nvCxnSpPr>
        <p:spPr>
          <a:xfrm>
            <a:off x="4560888" y="2108131"/>
            <a:ext cx="0" cy="2879725"/>
          </a:xfrm>
          <a:prstGeom prst="line">
            <a:avLst/>
          </a:prstGeom>
          <a:ln w="381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el 1">
            <a:extLst>
              <a:ext uri="{FF2B5EF4-FFF2-40B4-BE49-F238E27FC236}">
                <a16:creationId xmlns:a16="http://schemas.microsoft.com/office/drawing/2014/main" id="{A30C5C66-7D51-2C4F-A8A3-EA9443EBA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Heap-Größe und CPU-Auslastung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41312A3-C340-6E47-B3C2-18F65F36CB71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303200"/>
            <a:ext cx="3281363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sz="2000" dirty="0"/>
              <a:t>Ressourcenverbrauch</a:t>
            </a:r>
            <a:r>
              <a:rPr lang="de-DE" sz="2000" b="1" dirty="0"/>
              <a:t> </a:t>
            </a:r>
            <a:r>
              <a:rPr lang="de-DE" altLang="de-DE" sz="2000" kern="0" dirty="0"/>
              <a:t>UDP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4D05EBD-DCA7-4F40-832B-47D39E2331E4}"/>
              </a:ext>
            </a:extLst>
          </p:cNvPr>
          <p:cNvSpPr txBox="1">
            <a:spLocks noChangeArrowheads="1"/>
          </p:cNvSpPr>
          <p:nvPr/>
        </p:nvSpPr>
        <p:spPr>
          <a:xfrm>
            <a:off x="23608" y="5220000"/>
            <a:ext cx="4504148" cy="388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Anzahl Client Threads: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C3B0F8A-F8B7-5941-8E0C-BA4895A4550B}"/>
              </a:ext>
            </a:extLst>
          </p:cNvPr>
          <p:cNvSpPr txBox="1">
            <a:spLocks noChangeArrowheads="1"/>
          </p:cNvSpPr>
          <p:nvPr/>
        </p:nvSpPr>
        <p:spPr>
          <a:xfrm>
            <a:off x="4705350" y="5220000"/>
            <a:ext cx="4438650" cy="388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Anzahl Client Threads: 50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8FEDE2-8BB4-D34C-AA3A-0C3918529255}"/>
              </a:ext>
            </a:extLst>
          </p:cNvPr>
          <p:cNvSpPr txBox="1">
            <a:spLocks noChangeArrowheads="1"/>
          </p:cNvSpPr>
          <p:nvPr/>
        </p:nvSpPr>
        <p:spPr>
          <a:xfrm>
            <a:off x="4304445" y="5220000"/>
            <a:ext cx="512886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vs.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4A759B3-B0E2-C34F-9F4E-9C38CC1A40B8}"/>
              </a:ext>
            </a:extLst>
          </p:cNvPr>
          <p:cNvCxnSpPr/>
          <p:nvPr/>
        </p:nvCxnSpPr>
        <p:spPr>
          <a:xfrm>
            <a:off x="4560888" y="2113337"/>
            <a:ext cx="0" cy="2879725"/>
          </a:xfrm>
          <a:prstGeom prst="line">
            <a:avLst/>
          </a:prstGeom>
          <a:ln w="381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66" name="Grafik 1">
            <a:extLst>
              <a:ext uri="{FF2B5EF4-FFF2-40B4-BE49-F238E27FC236}">
                <a16:creationId xmlns:a16="http://schemas.microsoft.com/office/drawing/2014/main" id="{46AA2120-6ED2-4B46-9E6B-6E45C3B1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2181600"/>
            <a:ext cx="2173287" cy="272573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Grafik 7">
            <a:extLst>
              <a:ext uri="{FF2B5EF4-FFF2-40B4-BE49-F238E27FC236}">
                <a16:creationId xmlns:a16="http://schemas.microsoft.com/office/drawing/2014/main" id="{B13330EE-A2AC-B741-AF89-0DBC403A0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2181600"/>
            <a:ext cx="2143125" cy="272573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Grafik 8">
            <a:extLst>
              <a:ext uri="{FF2B5EF4-FFF2-40B4-BE49-F238E27FC236}">
                <a16:creationId xmlns:a16="http://schemas.microsoft.com/office/drawing/2014/main" id="{57C4D5D7-04B2-634F-ADE4-5A296958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2181600"/>
            <a:ext cx="2144713" cy="2725738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Grafik 11">
            <a:extLst>
              <a:ext uri="{FF2B5EF4-FFF2-40B4-BE49-F238E27FC236}">
                <a16:creationId xmlns:a16="http://schemas.microsoft.com/office/drawing/2014/main" id="{F40A0190-F4BB-E44E-9209-3E023B83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2181600"/>
            <a:ext cx="2228850" cy="2811462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el 1">
            <a:extLst>
              <a:ext uri="{FF2B5EF4-FFF2-40B4-BE49-F238E27FC236}">
                <a16:creationId xmlns:a16="http://schemas.microsoft.com/office/drawing/2014/main" id="{D4504975-3A0C-DE40-A440-A07ADD395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8" y="0"/>
            <a:ext cx="7416824" cy="1295400"/>
          </a:xfrm>
        </p:spPr>
        <p:txBody>
          <a:bodyPr/>
          <a:lstStyle/>
          <a:p>
            <a:r>
              <a:rPr lang="de-DE" altLang="de-DE" b="1" dirty="0"/>
              <a:t>Analyse des Nachrichtenverkehrs </a:t>
            </a:r>
            <a:br>
              <a:rPr lang="de-DE" altLang="de-DE" b="1" dirty="0"/>
            </a:br>
            <a:r>
              <a:rPr lang="de-DE" altLang="de-DE" b="1" dirty="0"/>
              <a:t>mit </a:t>
            </a:r>
            <a:r>
              <a:rPr lang="de-DE" altLang="de-DE" b="1" dirty="0" err="1"/>
              <a:t>Wireshark</a:t>
            </a:r>
            <a:endParaRPr lang="de-DE" altLang="de-DE" b="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FF44E44-017C-9A4E-9304-C5A3D02DB7E5}"/>
              </a:ext>
            </a:extLst>
          </p:cNvPr>
          <p:cNvSpPr txBox="1">
            <a:spLocks noChangeArrowheads="1"/>
          </p:cNvSpPr>
          <p:nvPr/>
        </p:nvSpPr>
        <p:spPr>
          <a:xfrm>
            <a:off x="1201349" y="1453957"/>
            <a:ext cx="1624608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sz="2000" dirty="0"/>
              <a:t>Login Phase </a:t>
            </a:r>
            <a:endParaRPr lang="de-DE" altLang="de-DE" sz="2000" kern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D17C7C0-7BA5-BA40-904E-04EF2663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7" y="1842492"/>
            <a:ext cx="8779163" cy="99931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BC94CC5F-0995-B74F-91AA-7654CB79FDCF}"/>
              </a:ext>
            </a:extLst>
          </p:cNvPr>
          <p:cNvSpPr txBox="1">
            <a:spLocks noChangeArrowheads="1"/>
          </p:cNvSpPr>
          <p:nvPr/>
        </p:nvSpPr>
        <p:spPr>
          <a:xfrm>
            <a:off x="1201349" y="3013124"/>
            <a:ext cx="1624609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sz="2000" dirty="0"/>
              <a:t>Chat Phase</a:t>
            </a:r>
            <a:endParaRPr lang="de-DE" altLang="de-DE" sz="2000" kern="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de-DE" altLang="de-DE" sz="2000" kern="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F7E921A-DD1F-5744-9D27-8CCF3C9D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17" y="3429000"/>
            <a:ext cx="8779163" cy="75964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6C15DA7F-4934-954E-94E7-1BC5CF2FA544}"/>
              </a:ext>
            </a:extLst>
          </p:cNvPr>
          <p:cNvSpPr txBox="1">
            <a:spLocks noChangeArrowheads="1"/>
          </p:cNvSpPr>
          <p:nvPr/>
        </p:nvSpPr>
        <p:spPr>
          <a:xfrm>
            <a:off x="1219199" y="4295806"/>
            <a:ext cx="1768625" cy="388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sz="2000" dirty="0" err="1"/>
              <a:t>Logout</a:t>
            </a:r>
            <a:r>
              <a:rPr lang="de-DE" sz="2000" dirty="0"/>
              <a:t> Phase</a:t>
            </a:r>
            <a:endParaRPr lang="de-DE" altLang="de-DE" sz="2000" kern="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A174F565-A9D4-EB49-8372-33C57B15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8" y="4684744"/>
            <a:ext cx="8779163" cy="1120520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el 1">
            <a:extLst>
              <a:ext uri="{FF2B5EF4-FFF2-40B4-BE49-F238E27FC236}">
                <a16:creationId xmlns:a16="http://schemas.microsoft.com/office/drawing/2014/main" id="{B32C9440-51C7-A249-B2CA-75295694A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Quellenverzeichnis</a:t>
            </a:r>
          </a:p>
        </p:txBody>
      </p:sp>
      <p:sp>
        <p:nvSpPr>
          <p:cNvPr id="48133" name="Textfeld 2">
            <a:extLst>
              <a:ext uri="{FF2B5EF4-FFF2-40B4-BE49-F238E27FC236}">
                <a16:creationId xmlns:a16="http://schemas.microsoft.com/office/drawing/2014/main" id="{B9851915-2273-DB45-8E1D-D97E0CD66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90675"/>
            <a:ext cx="7924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Clr>
                <a:srgbClr val="B2B2B2"/>
              </a:buClr>
              <a:buFont typeface="Wingdings" pitchFamily="2" charset="2"/>
              <a:buChar char="§"/>
            </a:pPr>
            <a:r>
              <a:rPr lang="de-DE" sz="1600" dirty="0">
                <a:latin typeface="+mn-lt"/>
              </a:rPr>
              <a:t>Skript zur Vorlesung: Datenkommunikation, Prof. Dr. Peter Mandl, Wintersemester2019/2020 Hochschule München</a:t>
            </a:r>
          </a:p>
          <a:p>
            <a:pPr marL="1028700" lvl="1">
              <a:buClr>
                <a:srgbClr val="B2B2B2"/>
              </a:buClr>
              <a:buFont typeface="Wingdings" pitchFamily="2" charset="2"/>
              <a:buChar char="§"/>
            </a:pPr>
            <a:r>
              <a:rPr lang="de-DE" sz="1600" dirty="0">
                <a:effectLst/>
                <a:latin typeface="+mn-lt"/>
              </a:rPr>
              <a:t>Schaubild auf Folien: 9, 10, 11, 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6FF2-F684-477A-9D8F-27EE2D1FC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2895600"/>
            <a:ext cx="5562600" cy="1476000"/>
          </a:xfrm>
        </p:spPr>
        <p:txBody>
          <a:bodyPr/>
          <a:lstStyle/>
          <a:p>
            <a:r>
              <a:rPr lang="de-DE" dirty="0"/>
              <a:t>Teilaufgabe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A3E20A-DB97-40E3-8CF6-C6853CB8A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320000"/>
            <a:ext cx="5562600" cy="900000"/>
          </a:xfrm>
        </p:spPr>
        <p:txBody>
          <a:bodyPr/>
          <a:lstStyle/>
          <a:p>
            <a:pPr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Analyse und Planung</a:t>
            </a:r>
          </a:p>
          <a:p>
            <a:pPr indent="-285750" eaLnBrk="1" hangingPunct="1">
              <a:lnSpc>
                <a:spcPct val="9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/>
              <a:t>Dokumentation der Codebasis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C8252-0F3A-46D8-9F26-75B1E0212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7467600" y="64008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043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>
            <a:extLst>
              <a:ext uri="{FF2B5EF4-FFF2-40B4-BE49-F238E27FC236}">
                <a16:creationId xmlns:a16="http://schemas.microsoft.com/office/drawing/2014/main" id="{6DDD970A-BB76-534D-A67D-9EE45BD88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b="1" dirty="0"/>
              <a:t>Einblick in den Projektplan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95E54C78-A260-2148-8148-8F47DBC0F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25690"/>
              </p:ext>
            </p:extLst>
          </p:nvPr>
        </p:nvGraphicFramePr>
        <p:xfrm>
          <a:off x="179512" y="1600201"/>
          <a:ext cx="8784975" cy="4070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3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731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Aufgaben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Verantwortlich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Start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Ende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Tage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u="none" strike="noStrike" dirty="0">
                          <a:effectLst/>
                        </a:rPr>
                        <a:t>Status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Kick-Off-Meeting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Prof. Dr. Mandl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09.10.19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10.10.19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Abgeschlossen</a:t>
                      </a:r>
                      <a:endParaRPr lang="de-DE" sz="800" b="1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Gruppeneinteilung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09.10.19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16.10.19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1: Dokumentation und Erstellung Präsentation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Scherer 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17.10.19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06.11.19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Abgeschlossen</a:t>
                      </a:r>
                      <a:endParaRPr lang="de-DE" sz="800" b="1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06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2: Implementierung UDP LogServer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Potye,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07.11.19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20.11.19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Teilaufgabe 2: Implementierung TCP </a:t>
                      </a:r>
                      <a:r>
                        <a:rPr lang="de-DE" sz="900" u="none" strike="noStrike" dirty="0" err="1">
                          <a:effectLst/>
                        </a:rPr>
                        <a:t>LogServer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Potye,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21.11.19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30.11.19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2: Implementierung Administrationsprogramm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Potye,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01.12.19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11.12.19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3: Benchmarks und Artifacts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12.12.19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19.12.19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3: Analyse der Benchmark Files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20.12.19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21.12.19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Teilaufgabe 3: Netzwerkanalyse mit Wireshark 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21.12.19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22.12.19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2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Finalisierung der Abgabe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22.12.19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09.01.20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18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Abgeschlossen</a:t>
                      </a:r>
                      <a:endParaRPr lang="de-DE" sz="8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03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>
                          <a:effectLst/>
                        </a:rPr>
                        <a:t>Abgabe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Hegel, Potye, </a:t>
                      </a:r>
                    </a:p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Scherer, Symhoven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09.01.20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10.01.20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1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 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05" marR="7105" marT="71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>
            <a:extLst>
              <a:ext uri="{FF2B5EF4-FFF2-40B4-BE49-F238E27FC236}">
                <a16:creationId xmlns:a16="http://schemas.microsoft.com/office/drawing/2014/main" id="{AE748597-A8C4-F042-BF59-1148FBFA8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Projektverlauf als Gantt Diagramm</a:t>
            </a:r>
          </a:p>
        </p:txBody>
      </p:sp>
      <p:pic>
        <p:nvPicPr>
          <p:cNvPr id="21509" name="Grafik 7">
            <a:extLst>
              <a:ext uri="{FF2B5EF4-FFF2-40B4-BE49-F238E27FC236}">
                <a16:creationId xmlns:a16="http://schemas.microsoft.com/office/drawing/2014/main" id="{FFE180DD-A326-7D40-9394-0DCC80F1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484784"/>
            <a:ext cx="881380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D3C4B4-FE94-460B-A6CC-FE220B382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D551006-357F-456C-A5DA-9D97AAA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0"/>
            <a:ext cx="7239000" cy="1152128"/>
          </a:xfrm>
        </p:spPr>
        <p:txBody>
          <a:bodyPr/>
          <a:lstStyle/>
          <a:p>
            <a:r>
              <a:rPr lang="de-DE" b="1" dirty="0"/>
              <a:t>Klassendiagramm Client Package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F557E1B-BDAD-4CC2-80BF-8FD0EE3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5163D8-C37D-4F38-BA81-57BD1E6E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19"/>
            <a:ext cx="9144000" cy="48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869FED7-3620-40DD-9DFA-EA4B3A80E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18"/>
            <a:ext cx="9144000" cy="491290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D3C4B4-FE94-460B-A6CC-FE220B382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83ED00-212B-E640-B075-8207EEDB5C55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D551006-357F-456C-A5DA-9D97AAA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-144000"/>
            <a:ext cx="7239000" cy="1152128"/>
          </a:xfrm>
        </p:spPr>
        <p:txBody>
          <a:bodyPr/>
          <a:lstStyle/>
          <a:p>
            <a:r>
              <a:rPr lang="de-DE" b="1" dirty="0"/>
              <a:t>Klassendiagramm Server Package</a:t>
            </a:r>
          </a:p>
        </p:txBody>
      </p:sp>
    </p:spTree>
    <p:extLst>
      <p:ext uri="{BB962C8B-B14F-4D97-AF65-F5344CB8AC3E}">
        <p14:creationId xmlns:p14="http://schemas.microsoft.com/office/powerpoint/2010/main" val="288094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>
            <a:extLst>
              <a:ext uri="{FF2B5EF4-FFF2-40B4-BE49-F238E27FC236}">
                <a16:creationId xmlns:a16="http://schemas.microsoft.com/office/drawing/2014/main" id="{FF6AA531-564F-3A48-92D1-C8B7C1BD4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00" y="-144000"/>
            <a:ext cx="7239000" cy="1295400"/>
          </a:xfrm>
        </p:spPr>
        <p:txBody>
          <a:bodyPr/>
          <a:lstStyle/>
          <a:p>
            <a:r>
              <a:rPr lang="de-DE" altLang="de-DE" b="1" dirty="0"/>
              <a:t>Sequenzdiagramme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B4FDFE8-6D06-624D-B006-62125F2D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98" y="1886915"/>
            <a:ext cx="4081750" cy="1542085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  <a:effectLst>
            <a:softEdge rad="12700"/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DA8B322-B1BB-CD49-9950-A017F6B2EA66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354135"/>
            <a:ext cx="5297488" cy="461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altLang="de-DE" sz="2000" kern="0" dirty="0"/>
              <a:t>Login-Phase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F3881EE-C785-8542-A28F-DC3AACC86AAD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0" y="1886915"/>
            <a:ext cx="3372123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 1 sendet </a:t>
            </a:r>
            <a:r>
              <a:rPr lang="de-DE" altLang="de-DE" sz="1600" b="1" kern="0" dirty="0" err="1"/>
              <a:t>LoginRequest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an </a:t>
            </a:r>
            <a:r>
              <a:rPr lang="de-DE" altLang="de-DE" sz="1600" kern="0" dirty="0" err="1"/>
              <a:t>ChatServer</a:t>
            </a: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b="1" kern="0" dirty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de-DE" altLang="de-DE" sz="1600" kern="0" dirty="0"/>
              <a:t>Das</a:t>
            </a:r>
            <a:r>
              <a:rPr lang="de-DE" altLang="de-DE" sz="1600" b="1" kern="0" dirty="0"/>
              <a:t> </a:t>
            </a:r>
            <a:r>
              <a:rPr lang="de-DE" altLang="de-DE" sz="1600" b="1" kern="0" dirty="0" err="1"/>
              <a:t>LoginEvent</a:t>
            </a:r>
            <a:r>
              <a:rPr lang="de-DE" altLang="de-DE" sz="1600" kern="0" dirty="0"/>
              <a:t>: </a:t>
            </a: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verteilt diese Information an </a:t>
            </a:r>
            <a:r>
              <a:rPr lang="de-DE" altLang="de-DE" sz="1600" b="1" kern="0" dirty="0"/>
              <a:t>alle</a:t>
            </a:r>
            <a:r>
              <a:rPr lang="de-DE" altLang="de-DE" sz="1600" kern="0" dirty="0"/>
              <a:t> anwesenden </a:t>
            </a: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(s)</a:t>
            </a:r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16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r>
              <a:rPr lang="de-DE" altLang="de-DE" sz="1600" kern="0" dirty="0"/>
              <a:t>Durch den </a:t>
            </a:r>
            <a:r>
              <a:rPr lang="de-DE" altLang="de-DE" sz="1600" b="1" kern="0" dirty="0" err="1"/>
              <a:t>LoginResponse</a:t>
            </a:r>
            <a:r>
              <a:rPr lang="de-DE" altLang="de-DE" sz="1600" b="1" kern="0" dirty="0"/>
              <a:t> </a:t>
            </a:r>
            <a:r>
              <a:rPr lang="de-DE" altLang="de-DE" sz="1600" kern="0" dirty="0"/>
              <a:t>bestätigt der </a:t>
            </a:r>
            <a:r>
              <a:rPr lang="de-DE" altLang="de-DE" sz="1600" kern="0" dirty="0" err="1"/>
              <a:t>ChatServer</a:t>
            </a:r>
            <a:r>
              <a:rPr lang="de-DE" altLang="de-DE" sz="1600" kern="0" dirty="0"/>
              <a:t> den Login gegenüber </a:t>
            </a:r>
            <a:r>
              <a:rPr lang="de-DE" altLang="de-DE" sz="1600" kern="0" dirty="0" err="1"/>
              <a:t>ChatClient</a:t>
            </a:r>
            <a:r>
              <a:rPr lang="de-DE" altLang="de-DE" sz="1600" kern="0" dirty="0"/>
              <a:t> 1</a:t>
            </a:r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2000" kern="0" dirty="0"/>
          </a:p>
          <a:p>
            <a:pPr marL="457200" indent="-457200" eaLnBrk="1" hangingPunct="1">
              <a:buFont typeface="Wingdings" pitchFamily="2" charset="2"/>
              <a:buAutoNum type="arabicPeriod"/>
              <a:defRPr/>
            </a:pPr>
            <a:endParaRPr lang="de-DE" altLang="de-DE" sz="2000" kern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DDDDD"/>
      </a:accent1>
      <a:accent2>
        <a:srgbClr val="D70028"/>
      </a:accent2>
      <a:accent3>
        <a:srgbClr val="FFFFFF"/>
      </a:accent3>
      <a:accent4>
        <a:srgbClr val="000000"/>
      </a:accent4>
      <a:accent5>
        <a:srgbClr val="EBEBEB"/>
      </a:accent5>
      <a:accent6>
        <a:srgbClr val="C30023"/>
      </a:accent6>
      <a:hlink>
        <a:srgbClr val="00519E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D70028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C30023"/>
        </a:accent6>
        <a:hlink>
          <a:srgbClr val="00519E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2692</Words>
  <Application>Microsoft Office PowerPoint</Application>
  <PresentationFormat>Bildschirmpräsentation (4:3)</PresentationFormat>
  <Paragraphs>318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Symbol</vt:lpstr>
      <vt:lpstr>Times New Roman</vt:lpstr>
      <vt:lpstr>Wingdings</vt:lpstr>
      <vt:lpstr>Standarddesign</vt:lpstr>
      <vt:lpstr>Studienarbeit: SimpleChat Datenkommunikation  WiSe 2019/2020</vt:lpstr>
      <vt:lpstr>Inhaltsverzeichnis</vt:lpstr>
      <vt:lpstr>Vorstellung</vt:lpstr>
      <vt:lpstr>Teilaufgabe 1</vt:lpstr>
      <vt:lpstr>Einblick in den Projektplan</vt:lpstr>
      <vt:lpstr>Projektverlauf als Gantt Diagramm</vt:lpstr>
      <vt:lpstr>Klassendiagramm Client Package</vt:lpstr>
      <vt:lpstr>Klassendiagramm Server Package</vt:lpstr>
      <vt:lpstr>Sequenzdiagramme </vt:lpstr>
      <vt:lpstr>PowerPoint-Präsentation</vt:lpstr>
      <vt:lpstr>Sequenzdiagramme</vt:lpstr>
      <vt:lpstr>Ablaufdiagramm Client</vt:lpstr>
      <vt:lpstr>Ablaufdiagramm  ChatServer</vt:lpstr>
      <vt:lpstr>Teilaufgabe 2</vt:lpstr>
      <vt:lpstr>Komponentenübersicht</vt:lpstr>
      <vt:lpstr>Klassendiagramm AuditLog-Server</vt:lpstr>
      <vt:lpstr>Sequenz- und Aktivitätsdiagramm AuditLog-Server</vt:lpstr>
      <vt:lpstr>Codeausschnitt 1/3</vt:lpstr>
      <vt:lpstr>Codeausschnitt 2/3</vt:lpstr>
      <vt:lpstr>Codeausschnitt 3/3</vt:lpstr>
      <vt:lpstr>Beispiel AuditLog Datei</vt:lpstr>
      <vt:lpstr>Ursachensuche</vt:lpstr>
      <vt:lpstr>Administrationsprogramm</vt:lpstr>
      <vt:lpstr>Klassendiagramm + Codeausschnitt Administrationsprogramm</vt:lpstr>
      <vt:lpstr>Teilaufgabe 3</vt:lpstr>
      <vt:lpstr>Testen der AuditLog Lösung</vt:lpstr>
      <vt:lpstr>Testen der AuditLog Lösung</vt:lpstr>
      <vt:lpstr>Testen der AuditLog Lösung</vt:lpstr>
      <vt:lpstr>Testen der AuditLog Lösung</vt:lpstr>
      <vt:lpstr>Vergleich TCP und UDP</vt:lpstr>
      <vt:lpstr>Heap-Größe und CPU-Auslastung</vt:lpstr>
      <vt:lpstr>Heap-Größe und CPU-Auslastung</vt:lpstr>
      <vt:lpstr>Analyse des Nachrichtenverkehrs  mit Wireshark</vt:lpstr>
      <vt:lpstr>Quellenverzeichnis</vt:lpstr>
    </vt:vector>
  </TitlesOfParts>
  <Company>fhm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mm-hv-IV</dc:creator>
  <cp:lastModifiedBy>Magdalena Hegel</cp:lastModifiedBy>
  <cp:revision>151</cp:revision>
  <dcterms:created xsi:type="dcterms:W3CDTF">2009-11-02T13:03:24Z</dcterms:created>
  <dcterms:modified xsi:type="dcterms:W3CDTF">2020-01-10T11:40:44Z</dcterms:modified>
</cp:coreProperties>
</file>